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70"/>
  </p:notesMasterIdLst>
  <p:sldIdLst>
    <p:sldId id="310" r:id="rId2"/>
    <p:sldId id="311" r:id="rId3"/>
    <p:sldId id="312" r:id="rId4"/>
    <p:sldId id="313" r:id="rId5"/>
    <p:sldId id="314"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85" r:id="rId67"/>
    <p:sldId id="386" r:id="rId68"/>
    <p:sldId id="387" r:id="rId69"/>
  </p:sldIdLst>
  <p:sldSz cx="12192000" cy="6858000"/>
  <p:notesSz cx="6858000" cy="9144000"/>
  <p:embeddedFontLst>
    <p:embeddedFont>
      <p:font typeface="Helvetica Neue" panose="020B0604020202020204" charset="0"/>
      <p:regular r:id="rId71"/>
      <p:bold r:id="rId72"/>
      <p:italic r:id="rId73"/>
      <p:boldItalic r:id="rId74"/>
    </p:embeddedFont>
    <p:embeddedFont>
      <p:font typeface="Helvetica Neue Light" panose="020B0604020202020204" charset="0"/>
      <p:regular r:id="rId75"/>
      <p:bold r:id="rId76"/>
      <p:italic r:id="rId77"/>
      <p:boldItalic r:id="rId78"/>
    </p:embeddedFont>
    <p:embeddedFont>
      <p:font typeface="Calibri" panose="020F050202020403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71A78B-9EB3-402B-B1F5-6EF74291FDEF}">
  <a:tblStyle styleId="{5071A78B-9EB3-402B-B1F5-6EF74291FDE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48"/>
      </p:cViewPr>
      <p:guideLst>
        <p:guide orient="horz" pos="2208"/>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41969EA6-AFA7-0545-A4C8-3B18EFCCB0DD}"/>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A6AC3642-E5DE-EC47-BF4D-5F58C34720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dirty="0"/>
          </a:p>
          <a:p>
            <a:pPr eaLnBrk="1" hangingPunct="1">
              <a:lnSpc>
                <a:spcPct val="80000"/>
              </a:lnSpc>
            </a:pPr>
            <a:r>
              <a:rPr lang="en-US" altLang="en-US" i="1" dirty="0"/>
              <a:t>Chapter 5</a:t>
            </a:r>
          </a:p>
          <a:p>
            <a:pPr>
              <a:lnSpc>
                <a:spcPct val="80000"/>
              </a:lnSpc>
            </a:pPr>
            <a:r>
              <a:rPr lang="en-US" altLang="en-US" i="1" dirty="0"/>
              <a:t>Working with Windows and CLI Systems</a:t>
            </a:r>
          </a:p>
          <a:p>
            <a:endParaRPr lang="en-US" altLang="en-US" dirty="0"/>
          </a:p>
        </p:txBody>
      </p:sp>
      <p:sp>
        <p:nvSpPr>
          <p:cNvPr id="84996" name="Slide Number Placeholder 3">
            <a:extLst>
              <a:ext uri="{FF2B5EF4-FFF2-40B4-BE49-F238E27FC236}">
                <a16:creationId xmlns:a16="http://schemas.microsoft.com/office/drawing/2014/main" id="{2654C40E-CC94-064D-A64A-919268090C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63D2090-DCB4-D04F-9D96-ABE8469C4FAF}" type="slidenum">
              <a:rPr lang="en-US" altLang="en-US"/>
              <a:pPr eaLnBrk="1" hangingPunct="1">
                <a:spcBef>
                  <a:spcPct val="0"/>
                </a:spcBef>
              </a:pPr>
              <a:t>1</a:t>
            </a:fld>
            <a:endParaRPr lang="en-US" altLang="en-US"/>
          </a:p>
        </p:txBody>
      </p:sp>
    </p:spTree>
    <p:extLst>
      <p:ext uri="{BB962C8B-B14F-4D97-AF65-F5344CB8AC3E}">
        <p14:creationId xmlns:p14="http://schemas.microsoft.com/office/powerpoint/2010/main" val="429944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t="3185" b="1180"/>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a:stretch/>
        </p:blipFill>
        <p:spPr>
          <a:xfrm>
            <a:off x="-4" y="-447353"/>
            <a:ext cx="10744203" cy="8058153"/>
          </a:xfrm>
          <a:prstGeom prst="rect">
            <a:avLst/>
          </a:prstGeom>
          <a:noFill/>
          <a:ln>
            <a:noFill/>
          </a:ln>
        </p:spPr>
      </p:pic>
      <p:sp>
        <p:nvSpPr>
          <p:cNvPr id="17" name="Google Shape;17;p2"/>
          <p:cNvSpPr txBox="1">
            <a:spLocks noGrp="1"/>
          </p:cNvSpPr>
          <p:nvPr>
            <p:ph type="ctrTitle"/>
          </p:nvPr>
        </p:nvSpPr>
        <p:spPr>
          <a:xfrm>
            <a:off x="4572000" y="2549769"/>
            <a:ext cx="7330831" cy="1600725"/>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5908431" y="4452630"/>
            <a:ext cx="5994400" cy="34332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1000"/>
              </a:spcBef>
              <a:spcAft>
                <a:spcPts val="0"/>
              </a:spcAft>
              <a:buClr>
                <a:srgbClr val="1C1573"/>
              </a:buClr>
              <a:buSzPts val="1700"/>
              <a:buNone/>
              <a:defRPr sz="1700" b="1">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9" name="Google Shape;19;p2"/>
          <p:cNvPicPr preferRelativeResize="0"/>
          <p:nvPr/>
        </p:nvPicPr>
        <p:blipFill rotWithShape="1">
          <a:blip r:embed="rId6">
            <a:alphaModFix/>
          </a:blip>
          <a:srcRect/>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a:stretch/>
        </p:blipFill>
        <p:spPr>
          <a:xfrm>
            <a:off x="6778116" y="4800600"/>
            <a:ext cx="5124715" cy="21336"/>
          </a:xfrm>
          <a:prstGeom prst="rect">
            <a:avLst/>
          </a:prstGeom>
          <a:noFill/>
          <a:ln>
            <a:noFill/>
          </a:ln>
        </p:spPr>
      </p:pic>
      <p:sp>
        <p:nvSpPr>
          <p:cNvPr id="21" name="Google Shape;21;p2"/>
          <p:cNvSpPr txBox="1">
            <a:spLocks noGrp="1"/>
          </p:cNvSpPr>
          <p:nvPr>
            <p:ph type="body" idx="2"/>
          </p:nvPr>
        </p:nvSpPr>
        <p:spPr>
          <a:xfrm>
            <a:off x="5189412" y="4826977"/>
            <a:ext cx="6713419" cy="1108563"/>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00"/>
                                        <p:tgtEl>
                                          <p:spTgt spid="14"/>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300"/>
                                        <p:tgtEl>
                                          <p:spTgt spid="1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4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
                                        <p:tgtEl>
                                          <p:spTgt spid="17"/>
                                        </p:tgtEl>
                                      </p:cBhvr>
                                    </p:animEffect>
                                  </p:childTnLst>
                                </p:cTn>
                              </p:par>
                              <p:par>
                                <p:cTn id="27" presetID="10" presetClass="entr" presetSubtype="0" fill="hold"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100"/>
                                        <p:tgtEl>
                                          <p:spTgt spid="18">
                                            <p:txEl>
                                              <p:pRg st="0" end="0"/>
                                            </p:txEl>
                                          </p:spTgt>
                                        </p:tgtEl>
                                      </p:cBhvr>
                                    </p:animEffect>
                                  </p:childTnLst>
                                </p:cTn>
                              </p:par>
                              <p:par>
                                <p:cTn id="30" presetID="10" presetClass="entr" presetSubtype="0" fill="hold" nodeType="withEffect">
                                  <p:stCondLst>
                                    <p:cond delay="80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100"/>
                                        <p:tgtEl>
                                          <p:spTgt spid="18">
                                            <p:txEl>
                                              <p:pRg st="1" end="1"/>
                                            </p:txEl>
                                          </p:spTgt>
                                        </p:tgtEl>
                                      </p:cBhvr>
                                    </p:animEffect>
                                  </p:childTnLst>
                                </p:cTn>
                              </p:par>
                              <p:par>
                                <p:cTn id="33" presetID="10" presetClass="entr" presetSubtype="0" fill="hold" nodeType="withEffect">
                                  <p:stCondLst>
                                    <p:cond delay="800"/>
                                  </p:stCondLst>
                                  <p:childTnLst>
                                    <p:set>
                                      <p:cBhvr>
                                        <p:cTn id="34" dur="1" fill="hold">
                                          <p:stCondLst>
                                            <p:cond delay="0"/>
                                          </p:stCondLst>
                                        </p:cTn>
                                        <p:tgtEl>
                                          <p:spTgt spid="18">
                                            <p:txEl>
                                              <p:pRg st="2" end="2"/>
                                            </p:txEl>
                                          </p:spTgt>
                                        </p:tgtEl>
                                        <p:attrNameLst>
                                          <p:attrName>style.visibility</p:attrName>
                                        </p:attrNameLst>
                                      </p:cBhvr>
                                      <p:to>
                                        <p:strVal val="visible"/>
                                      </p:to>
                                    </p:set>
                                    <p:animEffect transition="in" filter="fade">
                                      <p:cBhvr>
                                        <p:cTn id="35" dur="100"/>
                                        <p:tgtEl>
                                          <p:spTgt spid="18">
                                            <p:txEl>
                                              <p:pRg st="2" end="2"/>
                                            </p:txEl>
                                          </p:spTgt>
                                        </p:tgtEl>
                                      </p:cBhvr>
                                    </p:animEffect>
                                  </p:childTnLst>
                                </p:cTn>
                              </p:par>
                              <p:par>
                                <p:cTn id="36" presetID="10" presetClass="entr" presetSubtype="0" fill="hold" nodeType="withEffect">
                                  <p:stCondLst>
                                    <p:cond delay="800"/>
                                  </p:stCondLst>
                                  <p:childTnLst>
                                    <p:set>
                                      <p:cBhvr>
                                        <p:cTn id="37" dur="1" fill="hold">
                                          <p:stCondLst>
                                            <p:cond delay="0"/>
                                          </p:stCondLst>
                                        </p:cTn>
                                        <p:tgtEl>
                                          <p:spTgt spid="18">
                                            <p:txEl>
                                              <p:pRg st="3" end="3"/>
                                            </p:txEl>
                                          </p:spTgt>
                                        </p:tgtEl>
                                        <p:attrNameLst>
                                          <p:attrName>style.visibility</p:attrName>
                                        </p:attrNameLst>
                                      </p:cBhvr>
                                      <p:to>
                                        <p:strVal val="visible"/>
                                      </p:to>
                                    </p:set>
                                    <p:animEffect transition="in" filter="fade">
                                      <p:cBhvr>
                                        <p:cTn id="38" dur="100"/>
                                        <p:tgtEl>
                                          <p:spTgt spid="18">
                                            <p:txEl>
                                              <p:pRg st="3" end="3"/>
                                            </p:txEl>
                                          </p:spTgt>
                                        </p:tgtEl>
                                      </p:cBhvr>
                                    </p:animEffect>
                                  </p:childTnLst>
                                </p:cTn>
                              </p:par>
                              <p:par>
                                <p:cTn id="39" presetID="10" presetClass="entr" presetSubtype="0" fill="hold" nodeType="withEffect">
                                  <p:stCondLst>
                                    <p:cond delay="80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fade">
                                      <p:cBhvr>
                                        <p:cTn id="41" dur="100"/>
                                        <p:tgtEl>
                                          <p:spTgt spid="18">
                                            <p:txEl>
                                              <p:pRg st="4" end="4"/>
                                            </p:txEl>
                                          </p:spTgt>
                                        </p:tgtEl>
                                      </p:cBhvr>
                                    </p:animEffect>
                                  </p:childTnLst>
                                </p:cTn>
                              </p:par>
                              <p:par>
                                <p:cTn id="42" presetID="10" presetClass="entr" presetSubtype="0" fill="hold" nodeType="withEffect">
                                  <p:stCondLst>
                                    <p:cond delay="800"/>
                                  </p:stCondLst>
                                  <p:childTnLst>
                                    <p:set>
                                      <p:cBhvr>
                                        <p:cTn id="43" dur="1" fill="hold">
                                          <p:stCondLst>
                                            <p:cond delay="0"/>
                                          </p:stCondLst>
                                        </p:cTn>
                                        <p:tgtEl>
                                          <p:spTgt spid="18">
                                            <p:txEl>
                                              <p:pRg st="5" end="5"/>
                                            </p:txEl>
                                          </p:spTgt>
                                        </p:tgtEl>
                                        <p:attrNameLst>
                                          <p:attrName>style.visibility</p:attrName>
                                        </p:attrNameLst>
                                      </p:cBhvr>
                                      <p:to>
                                        <p:strVal val="visible"/>
                                      </p:to>
                                    </p:set>
                                    <p:animEffect transition="in" filter="fade">
                                      <p:cBhvr>
                                        <p:cTn id="44" dur="100"/>
                                        <p:tgtEl>
                                          <p:spTgt spid="18">
                                            <p:txEl>
                                              <p:pRg st="5" end="5"/>
                                            </p:txEl>
                                          </p:spTgt>
                                        </p:tgtEl>
                                      </p:cBhvr>
                                    </p:animEffect>
                                  </p:childTnLst>
                                </p:cTn>
                              </p:par>
                              <p:par>
                                <p:cTn id="45" presetID="10" presetClass="entr" presetSubtype="0" fill="hold" nodeType="withEffect">
                                  <p:stCondLst>
                                    <p:cond delay="800"/>
                                  </p:stCondLst>
                                  <p:childTnLst>
                                    <p:set>
                                      <p:cBhvr>
                                        <p:cTn id="46" dur="1" fill="hold">
                                          <p:stCondLst>
                                            <p:cond delay="0"/>
                                          </p:stCondLst>
                                        </p:cTn>
                                        <p:tgtEl>
                                          <p:spTgt spid="18">
                                            <p:txEl>
                                              <p:pRg st="6" end="6"/>
                                            </p:txEl>
                                          </p:spTgt>
                                        </p:tgtEl>
                                        <p:attrNameLst>
                                          <p:attrName>style.visibility</p:attrName>
                                        </p:attrNameLst>
                                      </p:cBhvr>
                                      <p:to>
                                        <p:strVal val="visible"/>
                                      </p:to>
                                    </p:set>
                                    <p:animEffect transition="in" filter="fade">
                                      <p:cBhvr>
                                        <p:cTn id="47" dur="100"/>
                                        <p:tgtEl>
                                          <p:spTgt spid="18">
                                            <p:txEl>
                                              <p:pRg st="6" end="6"/>
                                            </p:txEl>
                                          </p:spTgt>
                                        </p:tgtEl>
                                      </p:cBhvr>
                                    </p:animEffect>
                                  </p:childTnLst>
                                </p:cTn>
                              </p:par>
                              <p:par>
                                <p:cTn id="48" presetID="10" presetClass="entr" presetSubtype="0" fill="hold" nodeType="withEffect">
                                  <p:stCondLst>
                                    <p:cond delay="800"/>
                                  </p:stCondLst>
                                  <p:childTnLst>
                                    <p:set>
                                      <p:cBhvr>
                                        <p:cTn id="49" dur="1" fill="hold">
                                          <p:stCondLst>
                                            <p:cond delay="0"/>
                                          </p:stCondLst>
                                        </p:cTn>
                                        <p:tgtEl>
                                          <p:spTgt spid="18">
                                            <p:txEl>
                                              <p:pRg st="7" end="7"/>
                                            </p:txEl>
                                          </p:spTgt>
                                        </p:tgtEl>
                                        <p:attrNameLst>
                                          <p:attrName>style.visibility</p:attrName>
                                        </p:attrNameLst>
                                      </p:cBhvr>
                                      <p:to>
                                        <p:strVal val="visible"/>
                                      </p:to>
                                    </p:set>
                                    <p:animEffect transition="in" filter="fade">
                                      <p:cBhvr>
                                        <p:cTn id="50" dur="100"/>
                                        <p:tgtEl>
                                          <p:spTgt spid="18">
                                            <p:txEl>
                                              <p:pRg st="7" end="7"/>
                                            </p:txEl>
                                          </p:spTgt>
                                        </p:tgtEl>
                                      </p:cBhvr>
                                    </p:animEffect>
                                  </p:childTnLst>
                                </p:cTn>
                              </p:par>
                              <p:par>
                                <p:cTn id="51" presetID="10" presetClass="entr" presetSubtype="0" fill="hold" nodeType="withEffect">
                                  <p:stCondLst>
                                    <p:cond delay="800"/>
                                  </p:stCondLst>
                                  <p:childTnLst>
                                    <p:set>
                                      <p:cBhvr>
                                        <p:cTn id="52" dur="1" fill="hold">
                                          <p:stCondLst>
                                            <p:cond delay="0"/>
                                          </p:stCondLst>
                                        </p:cTn>
                                        <p:tgtEl>
                                          <p:spTgt spid="18">
                                            <p:txEl>
                                              <p:pRg st="8" end="8"/>
                                            </p:txEl>
                                          </p:spTgt>
                                        </p:tgtEl>
                                        <p:attrNameLst>
                                          <p:attrName>style.visibility</p:attrName>
                                        </p:attrNameLst>
                                      </p:cBhvr>
                                      <p:to>
                                        <p:strVal val="visible"/>
                                      </p:to>
                                    </p:set>
                                    <p:animEffect transition="in" filter="fade">
                                      <p:cBhvr>
                                        <p:cTn id="53" dur="100"/>
                                        <p:tgtEl>
                                          <p:spTgt spid="18">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animEffect transition="in" filter="fade">
                                      <p:cBhvr>
                                        <p:cTn id="59" dur="500"/>
                                        <p:tgtEl>
                                          <p:spTgt spid="21">
                                            <p:txEl>
                                              <p:pRg st="1" end="1"/>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xEl>
                                              <p:pRg st="2" end="2"/>
                                            </p:txEl>
                                          </p:spTgt>
                                        </p:tgtEl>
                                        <p:attrNameLst>
                                          <p:attrName>style.visibility</p:attrName>
                                        </p:attrNameLst>
                                      </p:cBhvr>
                                      <p:to>
                                        <p:strVal val="visible"/>
                                      </p:to>
                                    </p:set>
                                    <p:animEffect transition="in" filter="fade">
                                      <p:cBhvr>
                                        <p:cTn id="62" dur="500"/>
                                        <p:tgtEl>
                                          <p:spTgt spid="21">
                                            <p:txEl>
                                              <p:pRg st="2" end="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xEl>
                                              <p:pRg st="3" end="3"/>
                                            </p:txEl>
                                          </p:spTgt>
                                        </p:tgtEl>
                                        <p:attrNameLst>
                                          <p:attrName>style.visibility</p:attrName>
                                        </p:attrNameLst>
                                      </p:cBhvr>
                                      <p:to>
                                        <p:strVal val="visible"/>
                                      </p:to>
                                    </p:set>
                                    <p:animEffect transition="in" filter="fade">
                                      <p:cBhvr>
                                        <p:cTn id="65" dur="500"/>
                                        <p:tgtEl>
                                          <p:spTgt spid="21">
                                            <p:txEl>
                                              <p:pRg st="3" end="3"/>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xEl>
                                              <p:pRg st="4" end="4"/>
                                            </p:txEl>
                                          </p:spTgt>
                                        </p:tgtEl>
                                        <p:attrNameLst>
                                          <p:attrName>style.visibility</p:attrName>
                                        </p:attrNameLst>
                                      </p:cBhvr>
                                      <p:to>
                                        <p:strVal val="visible"/>
                                      </p:to>
                                    </p:set>
                                    <p:animEffect transition="in" filter="fade">
                                      <p:cBhvr>
                                        <p:cTn id="68" dur="500"/>
                                        <p:tgtEl>
                                          <p:spTgt spid="21">
                                            <p:txEl>
                                              <p:pRg st="4" end="4"/>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xEl>
                                              <p:pRg st="5" end="5"/>
                                            </p:txEl>
                                          </p:spTgt>
                                        </p:tgtEl>
                                        <p:attrNameLst>
                                          <p:attrName>style.visibility</p:attrName>
                                        </p:attrNameLst>
                                      </p:cBhvr>
                                      <p:to>
                                        <p:strVal val="visible"/>
                                      </p:to>
                                    </p:set>
                                    <p:animEffect transition="in" filter="fade">
                                      <p:cBhvr>
                                        <p:cTn id="71" dur="500"/>
                                        <p:tgtEl>
                                          <p:spTgt spid="21">
                                            <p:txEl>
                                              <p:pRg st="5" end="5"/>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xEl>
                                              <p:pRg st="6" end="6"/>
                                            </p:txEl>
                                          </p:spTgt>
                                        </p:tgtEl>
                                        <p:attrNameLst>
                                          <p:attrName>style.visibility</p:attrName>
                                        </p:attrNameLst>
                                      </p:cBhvr>
                                      <p:to>
                                        <p:strVal val="visible"/>
                                      </p:to>
                                    </p:set>
                                    <p:animEffect transition="in" filter="fade">
                                      <p:cBhvr>
                                        <p:cTn id="74" dur="500"/>
                                        <p:tgtEl>
                                          <p:spTgt spid="21">
                                            <p:txEl>
                                              <p:pRg st="6" end="6"/>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xEl>
                                              <p:pRg st="7" end="7"/>
                                            </p:txEl>
                                          </p:spTgt>
                                        </p:tgtEl>
                                        <p:attrNameLst>
                                          <p:attrName>style.visibility</p:attrName>
                                        </p:attrNameLst>
                                      </p:cBhvr>
                                      <p:to>
                                        <p:strVal val="visible"/>
                                      </p:to>
                                    </p:set>
                                    <p:animEffect transition="in" filter="fade">
                                      <p:cBhvr>
                                        <p:cTn id="77" dur="500"/>
                                        <p:tgtEl>
                                          <p:spTgt spid="21">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1">
                                            <p:txEl>
                                              <p:pRg st="8" end="8"/>
                                            </p:txEl>
                                          </p:spTgt>
                                        </p:tgtEl>
                                        <p:attrNameLst>
                                          <p:attrName>style.visibility</p:attrName>
                                        </p:attrNameLst>
                                      </p:cBhvr>
                                      <p:to>
                                        <p:strVal val="visible"/>
                                      </p:to>
                                    </p:set>
                                    <p:animEffect transition="in" filter="fade">
                                      <p:cBhvr>
                                        <p:cTn id="8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1"/>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1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1" name="Google Shape;131;p11"/>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88454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38" name="Google Shape;138;p12"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47" name="Google Shape;147;p12"/>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55" name="Google Shape;155;p13"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64" name="Google Shape;164;p13"/>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3"/>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72" name="Google Shape;172;p14"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81" name="Google Shape;181;p14"/>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4"/>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183"/>
        <p:cNvGrpSpPr/>
        <p:nvPr/>
      </p:nvGrpSpPr>
      <p:grpSpPr>
        <a:xfrm>
          <a:off x="0" y="0"/>
          <a:ext cx="0" cy="0"/>
          <a:chOff x="0" y="0"/>
          <a:chExt cx="0" cy="0"/>
        </a:xfrm>
      </p:grpSpPr>
      <p:pic>
        <p:nvPicPr>
          <p:cNvPr id="184" name="Google Shape;184;p15" descr="\\Server\D\jyoti\FI023_BITS_v1\styleguide img\IMG_5627_b.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i="0" u="none" strike="noStrike" cap="none">
                  <a:solidFill>
                    <a:srgbClr val="FFFFFF"/>
                  </a:solidFill>
                  <a:latin typeface="Arial"/>
                  <a:ea typeface="Arial"/>
                  <a:cs typeface="Arial"/>
                  <a:sym typeface="Arial"/>
                </a:rPr>
                <a:t>BITS</a:t>
              </a:r>
              <a:r>
                <a:rPr lang="en-US" sz="3000" b="0" i="0" u="none" strike="noStrike" cap="non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0" i="0" u="none" strike="noStrike" cap="none">
                  <a:solidFill>
                    <a:srgbClr val="FFFFFF"/>
                  </a:solidFill>
                  <a:latin typeface="Arial"/>
                  <a:ea typeface="Arial"/>
                  <a:cs typeface="Arial"/>
                  <a:sym typeface="Arial"/>
                </a:rPr>
                <a:t>Pilani | Dubai | Goa | Hyderabad</a:t>
              </a:r>
              <a:endParaRPr/>
            </a:p>
          </p:txBody>
        </p:sp>
      </p:grpSp>
      <p:sp>
        <p:nvSpPr>
          <p:cNvPr id="192" name="Google Shape;192;p15"/>
          <p:cNvSpPr txBox="1">
            <a:spLocks noGrp="1"/>
          </p:cNvSpPr>
          <p:nvPr>
            <p:ph type="body" idx="1"/>
          </p:nvPr>
        </p:nvSpPr>
        <p:spPr>
          <a:xfrm>
            <a:off x="406400" y="4648200"/>
            <a:ext cx="112776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16666"/>
              </a:lnSpc>
              <a:spcBef>
                <a:spcPts val="0"/>
              </a:spcBef>
              <a:spcAft>
                <a:spcPts val="0"/>
              </a:spcAft>
              <a:buClr>
                <a:schemeClr val="dk1"/>
              </a:buClr>
              <a:buSzPts val="3600"/>
              <a:buNone/>
              <a:defRPr sz="3600" b="1">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197" name="Google Shape;197;p16"/>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16"/>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16"/>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04" name="Google Shape;204;p17"/>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7"/>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7"/>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11" name="Google Shape;211;p18"/>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18"/>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18"/>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18" name="Google Shape;218;p19"/>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19"/>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19"/>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2_Title and Content">
  <p:cSld name="32_Title and Content">
    <p:spTree>
      <p:nvGrpSpPr>
        <p:cNvPr id="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25" name="Google Shape;225;p20"/>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0"/>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0"/>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Text Placeholder 2"/>
          <p:cNvSpPr>
            <a:spLocks noGrp="1"/>
          </p:cNvSpPr>
          <p:nvPr>
            <p:ph type="body" sz="quarter" idx="10"/>
          </p:nvPr>
        </p:nvSpPr>
        <p:spPr>
          <a:xfrm>
            <a:off x="838200" y="1600200"/>
            <a:ext cx="10431463" cy="48656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8"/>
        <p:cNvGrpSpPr/>
        <p:nvPr/>
      </p:nvGrpSpPr>
      <p:grpSpPr>
        <a:xfrm>
          <a:off x="0" y="0"/>
          <a:ext cx="0" cy="0"/>
          <a:chOff x="0" y="0"/>
          <a:chExt cx="0" cy="0"/>
        </a:xfrm>
      </p:grpSpPr>
      <p:sp>
        <p:nvSpPr>
          <p:cNvPr id="229" name="Google Shape;229;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0" name="Google Shape;230;p2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1" name="Google Shape;231;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2" name="Google Shape;232;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3" name="Google Shape;233;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234"/>
        <p:cNvGrpSpPr/>
        <p:nvPr/>
      </p:nvGrpSpPr>
      <p:grpSpPr>
        <a:xfrm>
          <a:off x="0" y="0"/>
          <a:ext cx="0" cy="0"/>
          <a:chOff x="0" y="0"/>
          <a:chExt cx="0" cy="0"/>
        </a:xfrm>
      </p:grpSpPr>
      <p:sp>
        <p:nvSpPr>
          <p:cNvPr id="235" name="Google Shape;235;p2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6" name="Google Shape;236;p2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22"/>
          <p:cNvSpPr txBox="1">
            <a:spLocks noGrp="1"/>
          </p:cNvSpPr>
          <p:nvPr>
            <p:ph type="sldNum" idx="12"/>
          </p:nvPr>
        </p:nvSpPr>
        <p:spPr>
          <a:xfrm>
            <a:off x="8778240" y="6377940"/>
            <a:ext cx="2804100" cy="2154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38"/>
        <p:cNvGrpSpPr/>
        <p:nvPr/>
      </p:nvGrpSpPr>
      <p:grpSpPr>
        <a:xfrm>
          <a:off x="0" y="0"/>
          <a:ext cx="0" cy="0"/>
          <a:chOff x="0" y="0"/>
          <a:chExt cx="0" cy="0"/>
        </a:xfrm>
      </p:grpSpPr>
      <p:pic>
        <p:nvPicPr>
          <p:cNvPr id="239" name="Google Shape;239;p23" descr="Rules_Single_B.png"/>
          <p:cNvPicPr preferRelativeResize="0"/>
          <p:nvPr/>
        </p:nvPicPr>
        <p:blipFill rotWithShape="1">
          <a:blip r:embed="rId2">
            <a:alphaModFix/>
          </a:blip>
          <a:srcRect l="-4004" r="10010"/>
          <a:stretch/>
        </p:blipFill>
        <p:spPr>
          <a:xfrm>
            <a:off x="287867" y="947738"/>
            <a:ext cx="11449053" cy="44450"/>
          </a:xfrm>
          <a:prstGeom prst="rect">
            <a:avLst/>
          </a:prstGeom>
          <a:noFill/>
          <a:ln>
            <a:noFill/>
          </a:ln>
        </p:spPr>
      </p:pic>
      <p:pic>
        <p:nvPicPr>
          <p:cNvPr id="240" name="Google Shape;240;p23"/>
          <p:cNvPicPr preferRelativeResize="0"/>
          <p:nvPr/>
        </p:nvPicPr>
        <p:blipFill rotWithShape="1">
          <a:blip r:embed="rId3">
            <a:alphaModFix/>
          </a:blip>
          <a:srcRect l="4668" t="13753" r="6576" b="12462"/>
          <a:stretch/>
        </p:blipFill>
        <p:spPr>
          <a:xfrm>
            <a:off x="105833" y="222250"/>
            <a:ext cx="838200" cy="696913"/>
          </a:xfrm>
          <a:prstGeom prst="rect">
            <a:avLst/>
          </a:prstGeom>
          <a:noFill/>
          <a:ln>
            <a:noFill/>
          </a:ln>
        </p:spPr>
      </p:pic>
      <p:pic>
        <p:nvPicPr>
          <p:cNvPr id="241" name="Google Shape;241;p23" descr="Rules_Single_A.png"/>
          <p:cNvPicPr preferRelativeResize="0"/>
          <p:nvPr/>
        </p:nvPicPr>
        <p:blipFill rotWithShape="1">
          <a:blip r:embed="rId4">
            <a:alphaModFix/>
          </a:blip>
          <a:srcRect l="25533" r="-57146"/>
          <a:stretch/>
        </p:blipFill>
        <p:spPr>
          <a:xfrm>
            <a:off x="2129367" y="6488113"/>
            <a:ext cx="15231530" cy="90487"/>
          </a:xfrm>
          <a:prstGeom prst="rect">
            <a:avLst/>
          </a:prstGeom>
          <a:noFill/>
          <a:ln>
            <a:noFill/>
          </a:ln>
        </p:spPr>
      </p:pic>
      <p:pic>
        <p:nvPicPr>
          <p:cNvPr id="242" name="Google Shape;242;p23"/>
          <p:cNvPicPr preferRelativeResize="0"/>
          <p:nvPr/>
        </p:nvPicPr>
        <p:blipFill rotWithShape="1">
          <a:blip r:embed="rId5">
            <a:alphaModFix/>
          </a:blip>
          <a:srcRect/>
          <a:stretch/>
        </p:blipFill>
        <p:spPr>
          <a:xfrm>
            <a:off x="63500" y="6324600"/>
            <a:ext cx="1438275" cy="442913"/>
          </a:xfrm>
          <a:prstGeom prst="rect">
            <a:avLst/>
          </a:prstGeom>
          <a:noFill/>
          <a:ln>
            <a:noFill/>
          </a:ln>
        </p:spPr>
      </p:pic>
      <p:sp>
        <p:nvSpPr>
          <p:cNvPr id="243" name="Google Shape;243;p23"/>
          <p:cNvSpPr txBox="1">
            <a:spLocks noGrp="1"/>
          </p:cNvSpPr>
          <p:nvPr>
            <p:ph type="body" idx="1"/>
          </p:nvPr>
        </p:nvSpPr>
        <p:spPr>
          <a:xfrm>
            <a:off x="486833" y="1538288"/>
            <a:ext cx="11220300" cy="1446600"/>
          </a:xfrm>
          <a:prstGeom prst="rect">
            <a:avLst/>
          </a:prstGeom>
          <a:noFill/>
          <a:ln>
            <a:noFill/>
          </a:ln>
        </p:spPr>
        <p:txBody>
          <a:bodyPr spcFirstLastPara="1" wrap="square" lIns="0" tIns="0" rIns="0" bIns="0" anchor="t" anchorCtr="0">
            <a:spAutoFit/>
          </a:bodyPr>
          <a:lstStyle>
            <a:lvl1pPr marL="457200" lvl="0" indent="-355600" algn="l" rtl="0">
              <a:lnSpc>
                <a:spcPct val="95000"/>
              </a:lnSpc>
              <a:spcBef>
                <a:spcPts val="1200"/>
              </a:spcBef>
              <a:spcAft>
                <a:spcPts val="0"/>
              </a:spcAft>
              <a:buSzPts val="2000"/>
              <a:buChar char="•"/>
              <a:defRPr/>
            </a:lvl1pPr>
            <a:lvl2pPr marL="914400" lvl="1" indent="-342900" algn="l" rtl="0">
              <a:lnSpc>
                <a:spcPct val="95000"/>
              </a:lnSpc>
              <a:spcBef>
                <a:spcPts val="600"/>
              </a:spcBef>
              <a:spcAft>
                <a:spcPts val="0"/>
              </a:spcAft>
              <a:buSzPts val="1800"/>
              <a:buChar char="•"/>
              <a:defRPr/>
            </a:lvl2pPr>
            <a:lvl3pPr marL="1371600" lvl="2" indent="-342900" algn="l" rtl="0">
              <a:lnSpc>
                <a:spcPct val="95000"/>
              </a:lnSpc>
              <a:spcBef>
                <a:spcPts val="360"/>
              </a:spcBef>
              <a:spcAft>
                <a:spcPts val="0"/>
              </a:spcAft>
              <a:buSzPts val="1800"/>
              <a:buChar char="•"/>
              <a:defRPr sz="1800"/>
            </a:lvl3pPr>
            <a:lvl4pPr marL="1828800" lvl="3" indent="-342900" algn="l" rtl="0">
              <a:lnSpc>
                <a:spcPct val="95000"/>
              </a:lnSpc>
              <a:spcBef>
                <a:spcPts val="360"/>
              </a:spcBef>
              <a:spcAft>
                <a:spcPts val="0"/>
              </a:spcAft>
              <a:buClr>
                <a:srgbClr val="404040"/>
              </a:buClr>
              <a:buSzPts val="1800"/>
              <a:buChar char="•"/>
              <a:defRPr/>
            </a:lvl4pPr>
            <a:lvl5pPr marL="2286000" lvl="4" indent="-342900" algn="l" rtl="0">
              <a:lnSpc>
                <a:spcPct val="95000"/>
              </a:lnSpc>
              <a:spcBef>
                <a:spcPts val="360"/>
              </a:spcBef>
              <a:spcAft>
                <a:spcPts val="0"/>
              </a:spcAft>
              <a:buClr>
                <a:srgbClr val="404040"/>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4" name="Google Shape;244;p23"/>
          <p:cNvSpPr txBox="1">
            <a:spLocks noGrp="1"/>
          </p:cNvSpPr>
          <p:nvPr>
            <p:ph type="title"/>
          </p:nvPr>
        </p:nvSpPr>
        <p:spPr>
          <a:xfrm>
            <a:off x="1016000" y="318927"/>
            <a:ext cx="10701900" cy="471000"/>
          </a:xfrm>
          <a:prstGeom prst="rect">
            <a:avLst/>
          </a:prstGeom>
          <a:noFill/>
          <a:ln>
            <a:noFill/>
          </a:ln>
        </p:spPr>
        <p:txBody>
          <a:bodyPr spcFirstLastPara="1" wrap="square" lIns="0" tIns="0" rIns="0" bIns="0" anchor="ctr" anchorCtr="0">
            <a:spAutoFit/>
          </a:bodyPr>
          <a:lstStyle>
            <a:lvl1pPr lvl="0" algn="l" rtl="0">
              <a:lnSpc>
                <a:spcPct val="85000"/>
              </a:lnSpc>
              <a:spcBef>
                <a:spcPts val="0"/>
              </a:spcBef>
              <a:spcAft>
                <a:spcPts val="0"/>
              </a:spcAft>
              <a:buSzPts val="4400"/>
              <a:buNone/>
              <a:defRPr sz="3600"/>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245" name="Google Shape;245;p23"/>
          <p:cNvSpPr txBox="1">
            <a:spLocks noGrp="1"/>
          </p:cNvSpPr>
          <p:nvPr>
            <p:ph type="ftr" idx="11"/>
          </p:nvPr>
        </p:nvSpPr>
        <p:spPr>
          <a:xfrm>
            <a:off x="2129367" y="6578600"/>
            <a:ext cx="9042300" cy="244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6"/>
        <p:cNvGrpSpPr/>
        <p:nvPr/>
      </p:nvGrpSpPr>
      <p:grpSpPr>
        <a:xfrm>
          <a:off x="0" y="0"/>
          <a:ext cx="0" cy="0"/>
          <a:chOff x="0" y="0"/>
          <a:chExt cx="0" cy="0"/>
        </a:xfrm>
      </p:grpSpPr>
      <p:pic>
        <p:nvPicPr>
          <p:cNvPr id="247" name="Google Shape;247;p24" descr="Title_Slide.png"/>
          <p:cNvPicPr preferRelativeResize="0"/>
          <p:nvPr/>
        </p:nvPicPr>
        <p:blipFill rotWithShape="1">
          <a:blip r:embed="rId2">
            <a:alphaModFix/>
          </a:blip>
          <a:srcRect/>
          <a:stretch/>
        </p:blipFill>
        <p:spPr>
          <a:xfrm>
            <a:off x="370417" y="254000"/>
            <a:ext cx="11618384" cy="6526212"/>
          </a:xfrm>
          <a:prstGeom prst="rect">
            <a:avLst/>
          </a:prstGeom>
          <a:noFill/>
          <a:ln>
            <a:noFill/>
          </a:ln>
        </p:spPr>
      </p:pic>
      <p:sp>
        <p:nvSpPr>
          <p:cNvPr id="248" name="Google Shape;248;p24"/>
          <p:cNvSpPr/>
          <p:nvPr/>
        </p:nvSpPr>
        <p:spPr>
          <a:xfrm>
            <a:off x="4643967" y="223838"/>
            <a:ext cx="2834400" cy="9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Times New Roman"/>
              <a:ea typeface="Times New Roman"/>
              <a:cs typeface="Times New Roman"/>
              <a:sym typeface="Times New Roman"/>
            </a:endParaRPr>
          </a:p>
        </p:txBody>
      </p:sp>
      <p:pic>
        <p:nvPicPr>
          <p:cNvPr id="249" name="Google Shape;249;p24" descr="Rules_Single_A.png"/>
          <p:cNvPicPr preferRelativeResize="0"/>
          <p:nvPr/>
        </p:nvPicPr>
        <p:blipFill rotWithShape="1">
          <a:blip r:embed="rId3">
            <a:alphaModFix/>
          </a:blip>
          <a:srcRect l="25533" r="-57146"/>
          <a:stretch/>
        </p:blipFill>
        <p:spPr>
          <a:xfrm>
            <a:off x="2169584" y="481013"/>
            <a:ext cx="13379454" cy="100012"/>
          </a:xfrm>
          <a:prstGeom prst="rect">
            <a:avLst/>
          </a:prstGeom>
          <a:noFill/>
          <a:ln>
            <a:noFill/>
          </a:ln>
        </p:spPr>
      </p:pic>
      <p:sp>
        <p:nvSpPr>
          <p:cNvPr id="250" name="Google Shape;250;p24"/>
          <p:cNvSpPr/>
          <p:nvPr/>
        </p:nvSpPr>
        <p:spPr>
          <a:xfrm>
            <a:off x="9082617" y="4884738"/>
            <a:ext cx="2771988" cy="1928534"/>
          </a:xfrm>
          <a:custGeom>
            <a:avLst/>
            <a:gdLst/>
            <a:ahLst/>
            <a:cxnLst/>
            <a:rect l="l" t="t" r="r" b="b"/>
            <a:pathLst>
              <a:path w="2080291" h="1444595" extrusionOk="0">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Times New Roman"/>
              <a:ea typeface="Times New Roman"/>
              <a:cs typeface="Times New Roman"/>
              <a:sym typeface="Times New Roman"/>
            </a:endParaRPr>
          </a:p>
        </p:txBody>
      </p:sp>
      <p:pic>
        <p:nvPicPr>
          <p:cNvPr id="251" name="Google Shape;251;p24" descr="Audio.png"/>
          <p:cNvPicPr preferRelativeResize="0"/>
          <p:nvPr/>
        </p:nvPicPr>
        <p:blipFill rotWithShape="1">
          <a:blip r:embed="rId4">
            <a:alphaModFix/>
          </a:blip>
          <a:srcRect/>
          <a:stretch/>
        </p:blipFill>
        <p:spPr>
          <a:xfrm>
            <a:off x="9154584" y="5389563"/>
            <a:ext cx="1314449" cy="1041400"/>
          </a:xfrm>
          <a:prstGeom prst="rect">
            <a:avLst/>
          </a:prstGeom>
          <a:noFill/>
          <a:ln>
            <a:noFill/>
          </a:ln>
        </p:spPr>
      </p:pic>
      <p:pic>
        <p:nvPicPr>
          <p:cNvPr id="252" name="Google Shape;252;p24"/>
          <p:cNvPicPr preferRelativeResize="0"/>
          <p:nvPr/>
        </p:nvPicPr>
        <p:blipFill rotWithShape="1">
          <a:blip r:embed="rId5">
            <a:alphaModFix/>
          </a:blip>
          <a:srcRect l="24477" r="23794"/>
          <a:stretch/>
        </p:blipFill>
        <p:spPr>
          <a:xfrm>
            <a:off x="11565467" y="5121275"/>
            <a:ext cx="368300" cy="711200"/>
          </a:xfrm>
          <a:prstGeom prst="rect">
            <a:avLst/>
          </a:prstGeom>
          <a:noFill/>
          <a:ln>
            <a:noFill/>
          </a:ln>
        </p:spPr>
      </p:pic>
      <p:pic>
        <p:nvPicPr>
          <p:cNvPr id="253" name="Google Shape;253;p24" descr="Swirl_3.png"/>
          <p:cNvPicPr preferRelativeResize="0"/>
          <p:nvPr/>
        </p:nvPicPr>
        <p:blipFill rotWithShape="1">
          <a:blip r:embed="rId6">
            <a:alphaModFix/>
          </a:blip>
          <a:srcRect/>
          <a:stretch/>
        </p:blipFill>
        <p:spPr>
          <a:xfrm rot="9953708">
            <a:off x="9926559" y="6387362"/>
            <a:ext cx="502866" cy="296753"/>
          </a:xfrm>
          <a:prstGeom prst="rect">
            <a:avLst/>
          </a:prstGeom>
          <a:noFill/>
          <a:ln>
            <a:noFill/>
          </a:ln>
        </p:spPr>
      </p:pic>
      <p:pic>
        <p:nvPicPr>
          <p:cNvPr id="254" name="Google Shape;254;p24" descr="Swirl_3.png"/>
          <p:cNvPicPr preferRelativeResize="0"/>
          <p:nvPr/>
        </p:nvPicPr>
        <p:blipFill rotWithShape="1">
          <a:blip r:embed="rId7">
            <a:alphaModFix/>
          </a:blip>
          <a:srcRect/>
          <a:stretch/>
        </p:blipFill>
        <p:spPr>
          <a:xfrm rot="-3063516">
            <a:off x="10614274" y="5419018"/>
            <a:ext cx="649321" cy="306212"/>
          </a:xfrm>
          <a:prstGeom prst="rect">
            <a:avLst/>
          </a:prstGeom>
          <a:noFill/>
          <a:ln>
            <a:noFill/>
          </a:ln>
        </p:spPr>
      </p:pic>
      <p:pic>
        <p:nvPicPr>
          <p:cNvPr id="255" name="Google Shape;255;p24"/>
          <p:cNvPicPr preferRelativeResize="0"/>
          <p:nvPr/>
        </p:nvPicPr>
        <p:blipFill rotWithShape="1">
          <a:blip r:embed="rId8">
            <a:alphaModFix/>
          </a:blip>
          <a:srcRect l="4668" t="13753" r="6576" b="12462"/>
          <a:stretch/>
        </p:blipFill>
        <p:spPr>
          <a:xfrm>
            <a:off x="10585451" y="5832475"/>
            <a:ext cx="897467" cy="744538"/>
          </a:xfrm>
          <a:prstGeom prst="rect">
            <a:avLst/>
          </a:prstGeom>
          <a:noFill/>
          <a:ln>
            <a:noFill/>
          </a:ln>
        </p:spPr>
      </p:pic>
      <p:pic>
        <p:nvPicPr>
          <p:cNvPr id="256" name="Google Shape;256;p24"/>
          <p:cNvPicPr preferRelativeResize="0"/>
          <p:nvPr/>
        </p:nvPicPr>
        <p:blipFill rotWithShape="1">
          <a:blip r:embed="rId9">
            <a:alphaModFix/>
          </a:blip>
          <a:srcRect/>
          <a:stretch/>
        </p:blipFill>
        <p:spPr>
          <a:xfrm>
            <a:off x="0" y="6415088"/>
            <a:ext cx="1150938" cy="354012"/>
          </a:xfrm>
          <a:prstGeom prst="rect">
            <a:avLst/>
          </a:prstGeom>
          <a:noFill/>
          <a:ln>
            <a:noFill/>
          </a:ln>
        </p:spPr>
      </p:pic>
      <p:sp>
        <p:nvSpPr>
          <p:cNvPr id="257" name="Google Shape;257;p24"/>
          <p:cNvSpPr txBox="1">
            <a:spLocks noGrp="1"/>
          </p:cNvSpPr>
          <p:nvPr>
            <p:ph type="ctrTitle"/>
          </p:nvPr>
        </p:nvSpPr>
        <p:spPr>
          <a:xfrm>
            <a:off x="931333" y="2618826"/>
            <a:ext cx="10329300" cy="471000"/>
          </a:xfrm>
          <a:prstGeom prst="rect">
            <a:avLst/>
          </a:prstGeom>
          <a:noFill/>
          <a:ln>
            <a:noFill/>
          </a:ln>
        </p:spPr>
        <p:txBody>
          <a:bodyPr spcFirstLastPara="1" wrap="square" lIns="0" tIns="0" rIns="0" bIns="0" anchor="b" anchorCtr="0">
            <a:spAutoFit/>
          </a:bodyPr>
          <a:lstStyle>
            <a:lvl1pPr lvl="0" algn="ctr" rtl="0">
              <a:lnSpc>
                <a:spcPct val="85000"/>
              </a:lnSpc>
              <a:spcBef>
                <a:spcPts val="0"/>
              </a:spcBef>
              <a:spcAft>
                <a:spcPts val="0"/>
              </a:spcAft>
              <a:buSzPts val="4400"/>
              <a:buNone/>
              <a:defRPr sz="3600">
                <a:solidFill>
                  <a:schemeClr val="accent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258" name="Google Shape;258;p24"/>
          <p:cNvSpPr txBox="1">
            <a:spLocks noGrp="1"/>
          </p:cNvSpPr>
          <p:nvPr>
            <p:ph type="subTitle" idx="1"/>
          </p:nvPr>
        </p:nvSpPr>
        <p:spPr>
          <a:xfrm>
            <a:off x="931333" y="3352800"/>
            <a:ext cx="10329300" cy="236100"/>
          </a:xfrm>
          <a:prstGeom prst="rect">
            <a:avLst/>
          </a:prstGeom>
          <a:noFill/>
          <a:ln>
            <a:noFill/>
          </a:ln>
        </p:spPr>
        <p:txBody>
          <a:bodyPr spcFirstLastPara="1" wrap="square" lIns="0" tIns="0" rIns="0" bIns="0" anchor="t" anchorCtr="0">
            <a:spAutoFit/>
          </a:bodyPr>
          <a:lstStyle>
            <a:lvl1pPr lvl="0" algn="ctr" rtl="0">
              <a:lnSpc>
                <a:spcPct val="95000"/>
              </a:lnSpc>
              <a:spcBef>
                <a:spcPts val="1200"/>
              </a:spcBef>
              <a:spcAft>
                <a:spcPts val="0"/>
              </a:spcAft>
              <a:buSzPts val="1600"/>
              <a:buNone/>
              <a:defRPr sz="1600">
                <a:solidFill>
                  <a:srgbClr val="888888"/>
                </a:solidFill>
              </a:defRPr>
            </a:lvl1pPr>
            <a:lvl2pPr lvl="1" algn="ctr" rtl="0">
              <a:lnSpc>
                <a:spcPct val="95000"/>
              </a:lnSpc>
              <a:spcBef>
                <a:spcPts val="600"/>
              </a:spcBef>
              <a:spcAft>
                <a:spcPts val="0"/>
              </a:spcAft>
              <a:buSzPts val="1800"/>
              <a:buNone/>
              <a:defRPr>
                <a:solidFill>
                  <a:srgbClr val="888888"/>
                </a:solidFill>
              </a:defRPr>
            </a:lvl2pPr>
            <a:lvl3pPr lvl="2" algn="ctr" rtl="0">
              <a:lnSpc>
                <a:spcPct val="95000"/>
              </a:lnSpc>
              <a:spcBef>
                <a:spcPts val="320"/>
              </a:spcBef>
              <a:spcAft>
                <a:spcPts val="0"/>
              </a:spcAft>
              <a:buSzPts val="1600"/>
              <a:buNone/>
              <a:defRPr>
                <a:solidFill>
                  <a:srgbClr val="888888"/>
                </a:solidFill>
              </a:defRPr>
            </a:lvl3pPr>
            <a:lvl4pPr lvl="3" algn="ctr" rtl="0">
              <a:lnSpc>
                <a:spcPct val="95000"/>
              </a:lnSpc>
              <a:spcBef>
                <a:spcPts val="280"/>
              </a:spcBef>
              <a:spcAft>
                <a:spcPts val="0"/>
              </a:spcAft>
              <a:buClr>
                <a:srgbClr val="888888"/>
              </a:buClr>
              <a:buSzPts val="1400"/>
              <a:buNone/>
              <a:defRPr>
                <a:solidFill>
                  <a:srgbClr val="888888"/>
                </a:solidFill>
              </a:defRPr>
            </a:lvl4pPr>
            <a:lvl5pPr lvl="4" algn="ctr" rtl="0">
              <a:lnSpc>
                <a:spcPct val="95000"/>
              </a:lnSpc>
              <a:spcBef>
                <a:spcPts val="280"/>
              </a:spcBef>
              <a:spcAft>
                <a:spcPts val="0"/>
              </a:spcAft>
              <a:buClr>
                <a:srgbClr val="888888"/>
              </a:buClr>
              <a:buSzPts val="14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259" name="Google Shape;259;p24"/>
          <p:cNvSpPr txBox="1">
            <a:spLocks noGrp="1"/>
          </p:cNvSpPr>
          <p:nvPr>
            <p:ph type="ftr" idx="11"/>
          </p:nvPr>
        </p:nvSpPr>
        <p:spPr>
          <a:xfrm>
            <a:off x="1606551" y="6364288"/>
            <a:ext cx="8267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56708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92240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4987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77397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88845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2808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sp>
        <p:nvSpPr>
          <p:cNvPr id="31" name="Google Shape;31;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5400" b="1">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888888"/>
              </a:buClr>
              <a:buSzPts val="2400"/>
              <a:buNone/>
              <a:defRPr sz="2400" b="0" i="0">
                <a:solidFill>
                  <a:srgbClr val="888888"/>
                </a:solidFill>
                <a:latin typeface="Helvetica Neue Light"/>
                <a:ea typeface="Helvetica Neue Light"/>
                <a:cs typeface="Helvetica Neue Light"/>
                <a:sym typeface="Helvetica Neue Light"/>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3" name="Google Shape;33;p4"/>
          <p:cNvPicPr preferRelativeResize="0"/>
          <p:nvPr/>
        </p:nvPicPr>
        <p:blipFill rotWithShape="1">
          <a:blip r:embed="rId3">
            <a:alphaModFix/>
          </a:blip>
          <a:srcRect/>
          <a:stretch/>
        </p:blipFill>
        <p:spPr>
          <a:xfrm>
            <a:off x="0" y="6817420"/>
            <a:ext cx="12192000" cy="4058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27039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337741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51050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270876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4364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93987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30508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41695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29844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03611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t="-543" b="-542"/>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600"/>
              <a:buFont typeface="Helvetica Neue"/>
              <a:buNone/>
            </a:pPr>
            <a:r>
              <a:rPr lang="en-US" sz="3600" b="1" i="0" u="none" strike="noStrike" cap="none">
                <a:solidFill>
                  <a:schemeClr val="lt1"/>
                </a:solidFill>
                <a:latin typeface="Helvetica Neue"/>
                <a:ea typeface="Helvetica Neue"/>
                <a:cs typeface="Helvetica Neue"/>
                <a:sym typeface="Helvetica Neue"/>
              </a:rPr>
              <a:t>Click to edit Session title</a:t>
            </a:r>
            <a:endParaRPr sz="3600" b="1" i="0" u="none" strike="noStrike" cap="none">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ppt_w</p:attrName>
                                        </p:attrNameLst>
                                      </p:cBhvr>
                                      <p:tavLst>
                                        <p:tav tm="0">
                                          <p:val>
                                            <p:strVal val="0"/>
                                          </p:val>
                                        </p:tav>
                                        <p:tav tm="100000">
                                          <p:val>
                                            <p:strVal val="#ppt_w"/>
                                          </p:val>
                                        </p:tav>
                                      </p:tavLst>
                                    </p:anim>
                                    <p:anim calcmode="lin" valueType="num">
                                      <p:cBhvr additive="base">
                                        <p:cTn id="8" dur="500"/>
                                        <p:tgtEl>
                                          <p:spTgt spid="3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ppt_w</p:attrName>
                                        </p:attrNameLst>
                                      </p:cBhvr>
                                      <p:tavLst>
                                        <p:tav tm="0">
                                          <p:val>
                                            <p:strVal val="0"/>
                                          </p:val>
                                        </p:tav>
                                        <p:tav tm="100000">
                                          <p:val>
                                            <p:strVal val="#ppt_w"/>
                                          </p:val>
                                        </p:tav>
                                      </p:tavLst>
                                    </p:anim>
                                    <p:anim calcmode="lin" valueType="num">
                                      <p:cBhvr additive="base">
                                        <p:cTn id="12" dur="500"/>
                                        <p:tgtEl>
                                          <p:spTgt spid="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602452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81489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3205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8351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721598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290337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468336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849016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819311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3431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825" b="1" i="0" u="none" strike="noStrike" cap="none">
                <a:solidFill>
                  <a:srgbClr val="101141"/>
                </a:solidFill>
                <a:latin typeface="Calibri"/>
                <a:ea typeface="Calibri"/>
                <a:cs typeface="Calibri"/>
                <a:sym typeface="Calibri"/>
              </a:rPr>
              <a:t>BITS </a:t>
            </a:r>
            <a:r>
              <a:rPr lang="en-US" sz="825" b="0" i="0" u="none" strike="noStrike" cap="non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grpSp>
      <p:pic>
        <p:nvPicPr>
          <p:cNvPr id="45" name="Google Shape;45;p6" descr="Picture 7.png"/>
          <p:cNvPicPr preferRelativeResize="0"/>
          <p:nvPr/>
        </p:nvPicPr>
        <p:blipFill rotWithShape="1">
          <a:blip r:embed="rId2">
            <a:alphaModFix/>
          </a:blip>
          <a:srcRect/>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grpSp>
      <p:sp>
        <p:nvSpPr>
          <p:cNvPr id="54" name="Google Shape;54;p6"/>
          <p:cNvSpPr txBox="1">
            <a:spLocks noGrp="1"/>
          </p:cNvSpPr>
          <p:nvPr>
            <p:ph type="body" idx="1"/>
          </p:nvPr>
        </p:nvSpPr>
        <p:spPr>
          <a:xfrm>
            <a:off x="406400" y="1600202"/>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9" name="Google Shape;59;p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45672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929638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855421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290685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090373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1945893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472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7714350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5555563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7277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66" name="Google Shape;66;p7" descr="Picture 7.png"/>
          <p:cNvPicPr preferRelativeResize="0"/>
          <p:nvPr/>
        </p:nvPicPr>
        <p:blipFill rotWithShape="1">
          <a:blip r:embed="rId2">
            <a:alphaModFix/>
          </a:blip>
          <a:srcRect/>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5" name="Google Shape;75;p7"/>
          <p:cNvSpPr txBox="1">
            <a:spLocks noGrp="1"/>
          </p:cNvSpPr>
          <p:nvPr>
            <p:ph type="body" idx="1"/>
          </p:nvPr>
        </p:nvSpPr>
        <p:spPr>
          <a:xfrm>
            <a:off x="406400" y="1600203"/>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652393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91979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14357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363143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7260035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958800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782992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440247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23558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9491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83" name="Google Shape;83;p8"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92" name="Google Shape;92;p8"/>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668605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991604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873656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147955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56963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817770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37321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177775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16650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9143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00" name="Google Shape;100;p9"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9" name="Google Shape;109;p9"/>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331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19638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906805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9081695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123950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643303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487173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7875884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386056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2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17" name="Google Shape;117;p10"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6" name="Google Shape;126;p10"/>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0"/>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747429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794925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968413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9917961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320134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276701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899799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526305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946375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87867" y="947738"/>
            <a:ext cx="11449051"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105833" y="222251"/>
            <a:ext cx="8382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2129367" y="6488114"/>
            <a:ext cx="15231533"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501" y="6324601"/>
            <a:ext cx="19177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86833" y="1538288"/>
            <a:ext cx="11220451"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1016000" y="406259"/>
            <a:ext cx="10701867"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id="{9FB1AF90-1A04-8C4B-AA8F-DE1770BA227D}"/>
              </a:ext>
            </a:extLst>
          </p:cNvPr>
          <p:cNvSpPr>
            <a:spLocks noGrp="1"/>
          </p:cNvSpPr>
          <p:nvPr>
            <p:ph type="ftr" sz="quarter" idx="10"/>
          </p:nvPr>
        </p:nvSpPr>
        <p:spPr>
          <a:xfrm>
            <a:off x="2129367" y="6578601"/>
            <a:ext cx="90424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56935969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8E18EEA-B6D3-414C-9F4C-36B33EDC6BFE}"/>
              </a:ext>
            </a:extLst>
          </p:cNvPr>
          <p:cNvSpPr>
            <a:spLocks noGrp="1" noChangeArrowheads="1"/>
          </p:cNvSpPr>
          <p:nvPr>
            <p:ph type="ctrTitle"/>
          </p:nvPr>
        </p:nvSpPr>
        <p:spPr/>
        <p:txBody>
          <a:bodyPr>
            <a:normAutofit/>
          </a:bodyPr>
          <a:lstStyle/>
          <a:p>
            <a:pPr eaLnBrk="1" hangingPunct="1"/>
            <a:r>
              <a:rPr lang="en-US" altLang="en-US" dirty="0"/>
              <a:t>Working with Windows and CLI Systems</a:t>
            </a:r>
          </a:p>
        </p:txBody>
      </p:sp>
      <p:sp>
        <p:nvSpPr>
          <p:cNvPr id="3" name="Subtitle 2"/>
          <p:cNvSpPr>
            <a:spLocks noGrp="1"/>
          </p:cNvSpPr>
          <p:nvPr>
            <p:ph type="subTitle" idx="1"/>
          </p:nvPr>
        </p:nvSpPr>
        <p:spPr/>
        <p:txBody>
          <a:bodyPr>
            <a:normAutofit fontScale="62500" lnSpcReduction="20000"/>
          </a:bodyPr>
          <a:lstStyle/>
          <a:p>
            <a:endParaRPr lang="en-US"/>
          </a:p>
        </p:txBody>
      </p:sp>
      <p:sp>
        <p:nvSpPr>
          <p:cNvPr id="7171" name="Rectangle 3">
            <a:extLst>
              <a:ext uri="{FF2B5EF4-FFF2-40B4-BE49-F238E27FC236}">
                <a16:creationId xmlns:a16="http://schemas.microsoft.com/office/drawing/2014/main" id="{208E139C-4751-114D-A37A-6756C60B8349}"/>
              </a:ext>
            </a:extLst>
          </p:cNvPr>
          <p:cNvSpPr>
            <a:spLocks noGrp="1" noChangeArrowheads="1"/>
          </p:cNvSpPr>
          <p:nvPr>
            <p:ph type="body" idx="2"/>
          </p:nvPr>
        </p:nvSpPr>
        <p:spPr/>
        <p:txBody>
          <a:bodyPr>
            <a:normAutofit/>
          </a:bodyPr>
          <a:lstStyle/>
          <a:p>
            <a:pPr eaLnBrk="1" hangingPunct="1">
              <a:lnSpc>
                <a:spcPct val="80000"/>
              </a:lnSpc>
            </a:pPr>
            <a:r>
              <a:rPr lang="en-US" altLang="en-US" sz="3000" i="1" dirty="0" smtClean="0">
                <a:solidFill>
                  <a:schemeClr val="tx1"/>
                </a:solidFill>
              </a:rPr>
              <a:t>Cyber crime, forensics and Incident Handling</a:t>
            </a:r>
          </a:p>
          <a:p>
            <a:pPr eaLnBrk="1" hangingPunct="1">
              <a:lnSpc>
                <a:spcPct val="80000"/>
              </a:lnSpc>
            </a:pPr>
            <a:r>
              <a:rPr lang="en-US" altLang="en-US" sz="1800" i="1" dirty="0" smtClean="0">
                <a:solidFill>
                  <a:schemeClr val="tx1"/>
                </a:solidFill>
              </a:rPr>
              <a:t>(Amit </a:t>
            </a:r>
            <a:r>
              <a:rPr lang="en-US" altLang="en-US" sz="1800" i="1" dirty="0" err="1" smtClean="0">
                <a:solidFill>
                  <a:schemeClr val="tx1"/>
                </a:solidFill>
              </a:rPr>
              <a:t>Dua</a:t>
            </a:r>
            <a:r>
              <a:rPr lang="en-US" altLang="en-US" sz="1800" i="1" dirty="0" smtClean="0">
                <a:solidFill>
                  <a:schemeClr val="tx1"/>
                </a:solidFill>
              </a:rPr>
              <a:t>)</a:t>
            </a:r>
            <a:endParaRPr lang="en-US" altLang="en-US" sz="1800" i="1" dirty="0">
              <a:solidFill>
                <a:schemeClr val="tx1"/>
              </a:solidFill>
            </a:endParaRPr>
          </a:p>
        </p:txBody>
      </p:sp>
      <p:sp>
        <p:nvSpPr>
          <p:cNvPr id="4" name="Rectangle 3"/>
          <p:cNvSpPr/>
          <p:nvPr/>
        </p:nvSpPr>
        <p:spPr>
          <a:xfrm>
            <a:off x="5675419" y="6304246"/>
            <a:ext cx="6460423" cy="307777"/>
          </a:xfrm>
          <a:prstGeom prst="rect">
            <a:avLst/>
          </a:prstGeom>
        </p:spPr>
        <p:txBody>
          <a:bodyPr wrap="none">
            <a:spAutoFit/>
          </a:bodyPr>
          <a:lstStyle/>
          <a:p>
            <a:r>
              <a:rPr lang="en-US" altLang="en-US" b="1" dirty="0" smtClean="0"/>
              <a:t>Courtesy “Guide </a:t>
            </a:r>
            <a:r>
              <a:rPr lang="en-US" altLang="en-US" b="1" dirty="0"/>
              <a:t>to Computer Forensics and Investigations Sixth </a:t>
            </a:r>
            <a:r>
              <a:rPr lang="en-US" altLang="en-US" b="1" dirty="0" smtClean="0"/>
              <a:t>Edition”</a:t>
            </a:r>
            <a:endParaRPr lang="en-US" altLang="en-US" b="1" dirty="0"/>
          </a:p>
        </p:txBody>
      </p:sp>
    </p:spTree>
    <p:extLst>
      <p:ext uri="{BB962C8B-B14F-4D97-AF65-F5344CB8AC3E}">
        <p14:creationId xmlns:p14="http://schemas.microsoft.com/office/powerpoint/2010/main" val="601134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E73133D8-C267-B444-93B4-87A83C6C2927}"/>
              </a:ext>
            </a:extLst>
          </p:cNvPr>
          <p:cNvSpPr>
            <a:spLocks noGrp="1" noChangeArrowheads="1"/>
          </p:cNvSpPr>
          <p:nvPr>
            <p:ph type="title"/>
          </p:nvPr>
        </p:nvSpPr>
        <p:spPr/>
        <p:txBody>
          <a:bodyPr>
            <a:normAutofit/>
          </a:bodyPr>
          <a:lstStyle/>
          <a:p>
            <a:pPr eaLnBrk="1" hangingPunct="1"/>
            <a:r>
              <a:rPr lang="en-US" altLang="en-US" dirty="0"/>
              <a:t>Understanding Disk Drives (4 of 4)</a:t>
            </a:r>
          </a:p>
        </p:txBody>
      </p:sp>
      <p:sp>
        <p:nvSpPr>
          <p:cNvPr id="16386" name="Rectangle 3">
            <a:extLst>
              <a:ext uri="{FF2B5EF4-FFF2-40B4-BE49-F238E27FC236}">
                <a16:creationId xmlns:a16="http://schemas.microsoft.com/office/drawing/2014/main" id="{699F9F34-9B53-5D42-8D4E-EFB8C1D3D9C5}"/>
              </a:ext>
            </a:extLst>
          </p:cNvPr>
          <p:cNvSpPr>
            <a:spLocks noGrp="1" noChangeArrowheads="1"/>
          </p:cNvSpPr>
          <p:nvPr>
            <p:ph type="body" idx="1"/>
          </p:nvPr>
        </p:nvSpPr>
        <p:spPr/>
        <p:txBody>
          <a:bodyPr>
            <a:normAutofit/>
          </a:bodyPr>
          <a:lstStyle/>
          <a:p>
            <a:pPr eaLnBrk="1" hangingPunct="1"/>
            <a:r>
              <a:rPr lang="en-US" altLang="en-US" sz="2800" dirty="0">
                <a:solidFill>
                  <a:schemeClr val="tx1"/>
                </a:solidFill>
              </a:rPr>
              <a:t>Properties handled at the drive’s hardware or firmware level</a:t>
            </a:r>
          </a:p>
          <a:p>
            <a:pPr lvl="1" eaLnBrk="1" hangingPunct="1"/>
            <a:r>
              <a:rPr lang="en-US" altLang="en-US" sz="2800" b="1" dirty="0">
                <a:solidFill>
                  <a:schemeClr val="tx1"/>
                </a:solidFill>
              </a:rPr>
              <a:t>Zone bit recording (ZBR)</a:t>
            </a:r>
          </a:p>
          <a:p>
            <a:pPr lvl="1" eaLnBrk="1" hangingPunct="1"/>
            <a:r>
              <a:rPr lang="en-US" altLang="en-US" sz="2800" b="1" dirty="0">
                <a:solidFill>
                  <a:schemeClr val="tx1"/>
                </a:solidFill>
              </a:rPr>
              <a:t>Track density</a:t>
            </a:r>
          </a:p>
          <a:p>
            <a:pPr lvl="1" eaLnBrk="1" hangingPunct="1"/>
            <a:r>
              <a:rPr lang="en-US" altLang="en-US" sz="2800" b="1" dirty="0">
                <a:solidFill>
                  <a:schemeClr val="tx1"/>
                </a:solidFill>
              </a:rPr>
              <a:t>Areal density</a:t>
            </a:r>
          </a:p>
          <a:p>
            <a:pPr lvl="1" eaLnBrk="1" hangingPunct="1"/>
            <a:r>
              <a:rPr lang="en-US" altLang="en-US" sz="2800" b="1" dirty="0">
                <a:solidFill>
                  <a:schemeClr val="tx1"/>
                </a:solidFill>
              </a:rPr>
              <a:t>Head and cylinder skew</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B16DC741-E747-A944-8737-5F0CE713FC61}"/>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6389" name="Slide Number Placeholder 4">
            <a:extLst>
              <a:ext uri="{FF2B5EF4-FFF2-40B4-BE49-F238E27FC236}">
                <a16:creationId xmlns:a16="http://schemas.microsoft.com/office/drawing/2014/main" id="{94D34D25-0BCF-2B46-BB0D-7E8F753BD3CA}"/>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D348ED6-8EE2-204C-BCCC-5682EB045102}" type="slidenum">
              <a:rPr lang="en-US" altLang="en-US"/>
              <a:pPr eaLnBrk="1" hangingPunct="1"/>
              <a:t>10</a:t>
            </a:fld>
            <a:endParaRPr lang="en-US" altLang="en-US"/>
          </a:p>
        </p:txBody>
      </p:sp>
    </p:spTree>
    <p:extLst>
      <p:ext uri="{BB962C8B-B14F-4D97-AF65-F5344CB8AC3E}">
        <p14:creationId xmlns:p14="http://schemas.microsoft.com/office/powerpoint/2010/main" val="385015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411" name="Title 1">
            <a:extLst>
              <a:ext uri="{FF2B5EF4-FFF2-40B4-BE49-F238E27FC236}">
                <a16:creationId xmlns:a16="http://schemas.microsoft.com/office/drawing/2014/main" id="{7BE8A292-DD03-F74F-A862-3625B9BF85B8}"/>
              </a:ext>
            </a:extLst>
          </p:cNvPr>
          <p:cNvSpPr>
            <a:spLocks noGrp="1"/>
          </p:cNvSpPr>
          <p:nvPr>
            <p:ph type="title"/>
          </p:nvPr>
        </p:nvSpPr>
        <p:spPr/>
        <p:txBody>
          <a:bodyPr>
            <a:normAutofit/>
          </a:bodyPr>
          <a:lstStyle/>
          <a:p>
            <a:pPr eaLnBrk="1" hangingPunct="1"/>
            <a:r>
              <a:rPr lang="en-US" altLang="en-US"/>
              <a:t>Solid-State Storage Devices</a:t>
            </a:r>
          </a:p>
        </p:txBody>
      </p:sp>
      <p:sp>
        <p:nvSpPr>
          <p:cNvPr id="17410" name="Content Placeholder 2">
            <a:extLst>
              <a:ext uri="{FF2B5EF4-FFF2-40B4-BE49-F238E27FC236}">
                <a16:creationId xmlns:a16="http://schemas.microsoft.com/office/drawing/2014/main" id="{4A4987CD-419D-1D4B-B2BF-9226FC357D0F}"/>
              </a:ext>
            </a:extLst>
          </p:cNvPr>
          <p:cNvSpPr>
            <a:spLocks noGrp="1"/>
          </p:cNvSpPr>
          <p:nvPr>
            <p:ph type="body" idx="1"/>
          </p:nvPr>
        </p:nvSpPr>
        <p:spPr/>
        <p:txBody>
          <a:bodyPr>
            <a:normAutofit fontScale="92500"/>
          </a:bodyPr>
          <a:lstStyle/>
          <a:p>
            <a:pPr eaLnBrk="1" hangingPunct="1"/>
            <a:r>
              <a:rPr lang="en-US" altLang="en-US" sz="2800" dirty="0">
                <a:solidFill>
                  <a:schemeClr val="tx1"/>
                </a:solidFill>
              </a:rPr>
              <a:t>All flash memory devices have a feature called </a:t>
            </a:r>
            <a:r>
              <a:rPr lang="en-US" altLang="en-US" sz="2800" b="1" dirty="0">
                <a:solidFill>
                  <a:srgbClr val="FF0000"/>
                </a:solidFill>
              </a:rPr>
              <a:t>wear-leveling</a:t>
            </a:r>
          </a:p>
          <a:p>
            <a:pPr lvl="1" eaLnBrk="1" hangingPunct="1"/>
            <a:r>
              <a:rPr lang="en-US" altLang="en-US" sz="2800" dirty="0">
                <a:solidFill>
                  <a:schemeClr val="tx1"/>
                </a:solidFill>
              </a:rPr>
              <a:t>An internal firmware feature used in solid-state drives that ensures even wear of read/writes for all memory cells</a:t>
            </a:r>
          </a:p>
          <a:p>
            <a:pPr eaLnBrk="1" hangingPunct="1"/>
            <a:r>
              <a:rPr lang="en-US" altLang="en-US" sz="2800" dirty="0">
                <a:solidFill>
                  <a:schemeClr val="tx1"/>
                </a:solidFill>
              </a:rPr>
              <a:t>When dealing with </a:t>
            </a:r>
            <a:r>
              <a:rPr lang="en-US" altLang="en-US" sz="2800" b="1" dirty="0">
                <a:solidFill>
                  <a:srgbClr val="FF0000"/>
                </a:solidFill>
              </a:rPr>
              <a:t>solid-state devices</a:t>
            </a:r>
            <a:r>
              <a:rPr lang="en-US" altLang="en-US" sz="2800" dirty="0">
                <a:solidFill>
                  <a:schemeClr val="tx1"/>
                </a:solidFill>
              </a:rPr>
              <a:t>, making a full forensic copy as soon as possible is crucial</a:t>
            </a:r>
          </a:p>
          <a:p>
            <a:pPr lvl="1" eaLnBrk="1" hangingPunct="1"/>
            <a:r>
              <a:rPr lang="en-US" altLang="en-US" sz="2800" dirty="0">
                <a:solidFill>
                  <a:schemeClr val="tx1"/>
                </a:solidFill>
              </a:rPr>
              <a:t>In case you need to recover data from unallocated disk space</a:t>
            </a:r>
          </a:p>
          <a:p>
            <a:pPr eaLnBrk="1" hangingPunct="1"/>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7A8B8773-2A8D-F14F-81FF-2F9C29BF27B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7413" name="Slide Number Placeholder 4">
            <a:extLst>
              <a:ext uri="{FF2B5EF4-FFF2-40B4-BE49-F238E27FC236}">
                <a16:creationId xmlns:a16="http://schemas.microsoft.com/office/drawing/2014/main" id="{FB28889B-D77D-6643-BD99-7BC62D008437}"/>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2EC954-D1C0-B844-A629-EB574BAB8136}" type="slidenum">
              <a:rPr lang="en-US" altLang="en-US"/>
              <a:pPr eaLnBrk="1" hangingPunct="1"/>
              <a:t>11</a:t>
            </a:fld>
            <a:endParaRPr lang="en-US" altLang="en-US"/>
          </a:p>
        </p:txBody>
      </p:sp>
    </p:spTree>
    <p:extLst>
      <p:ext uri="{BB962C8B-B14F-4D97-AF65-F5344CB8AC3E}">
        <p14:creationId xmlns:p14="http://schemas.microsoft.com/office/powerpoint/2010/main" val="310762573"/>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15447858-23C8-1749-B17D-29654BC02FF1}"/>
              </a:ext>
            </a:extLst>
          </p:cNvPr>
          <p:cNvSpPr>
            <a:spLocks noGrp="1" noChangeArrowheads="1"/>
          </p:cNvSpPr>
          <p:nvPr>
            <p:ph type="title"/>
          </p:nvPr>
        </p:nvSpPr>
        <p:spPr/>
        <p:txBody>
          <a:bodyPr>
            <a:normAutofit/>
          </a:bodyPr>
          <a:lstStyle/>
          <a:p>
            <a:pPr eaLnBrk="1" hangingPunct="1"/>
            <a:r>
              <a:rPr lang="en-US" altLang="en-US" dirty="0"/>
              <a:t>Exploring Microsoft File Structures (1 of 2)</a:t>
            </a:r>
          </a:p>
        </p:txBody>
      </p:sp>
      <p:sp>
        <p:nvSpPr>
          <p:cNvPr id="18434" name="Rectangle 3">
            <a:extLst>
              <a:ext uri="{FF2B5EF4-FFF2-40B4-BE49-F238E27FC236}">
                <a16:creationId xmlns:a16="http://schemas.microsoft.com/office/drawing/2014/main" id="{98F01DB5-6FDD-4249-877A-A6CCD904E5F1}"/>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In Microsoft file structures, sectors are grouped to form </a:t>
            </a:r>
            <a:r>
              <a:rPr lang="en-US" altLang="en-US" sz="2600" b="1" dirty="0">
                <a:solidFill>
                  <a:srgbClr val="FF0000"/>
                </a:solidFill>
              </a:rPr>
              <a:t>clusters</a:t>
            </a:r>
          </a:p>
          <a:p>
            <a:pPr lvl="1" eaLnBrk="1" hangingPunct="1"/>
            <a:r>
              <a:rPr lang="en-US" altLang="en-US" sz="2600" dirty="0">
                <a:solidFill>
                  <a:schemeClr val="tx1"/>
                </a:solidFill>
              </a:rPr>
              <a:t>Storage allocation units of one or more sectors</a:t>
            </a:r>
          </a:p>
          <a:p>
            <a:pPr eaLnBrk="1" hangingPunct="1"/>
            <a:r>
              <a:rPr lang="en-US" altLang="en-US" sz="2600" dirty="0">
                <a:solidFill>
                  <a:schemeClr val="tx1"/>
                </a:solidFill>
              </a:rPr>
              <a:t>Clusters range from 512 bytes up to 32,000 bytes each</a:t>
            </a:r>
          </a:p>
          <a:p>
            <a:pPr eaLnBrk="1" hangingPunct="1"/>
            <a:r>
              <a:rPr lang="en-US" altLang="en-US" sz="2600" dirty="0">
                <a:solidFill>
                  <a:schemeClr val="tx1"/>
                </a:solidFill>
              </a:rPr>
              <a:t>Combining sectors minimizes the overhead of writing or reading files to a disk</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857347A9-C986-F54A-9FEF-A628B2BEAA77}"/>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8437" name="Slide Number Placeholder 4">
            <a:extLst>
              <a:ext uri="{FF2B5EF4-FFF2-40B4-BE49-F238E27FC236}">
                <a16:creationId xmlns:a16="http://schemas.microsoft.com/office/drawing/2014/main" id="{0786CB66-134B-0547-8E9F-5B67B1EE0928}"/>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3F37412-1EC1-E945-BE02-6CBEB845F5FC}" type="slidenum">
              <a:rPr lang="en-US" altLang="en-US"/>
              <a:pPr eaLnBrk="1" hangingPunct="1"/>
              <a:t>12</a:t>
            </a:fld>
            <a:endParaRPr lang="en-US" altLang="en-US"/>
          </a:p>
        </p:txBody>
      </p:sp>
    </p:spTree>
    <p:extLst>
      <p:ext uri="{BB962C8B-B14F-4D97-AF65-F5344CB8AC3E}">
        <p14:creationId xmlns:p14="http://schemas.microsoft.com/office/powerpoint/2010/main" val="229890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BE0FC690-1D78-9E4D-8001-358D137D3BC9}"/>
              </a:ext>
            </a:extLst>
          </p:cNvPr>
          <p:cNvSpPr>
            <a:spLocks noGrp="1" noChangeArrowheads="1"/>
          </p:cNvSpPr>
          <p:nvPr>
            <p:ph type="title"/>
          </p:nvPr>
        </p:nvSpPr>
        <p:spPr/>
        <p:txBody>
          <a:bodyPr>
            <a:normAutofit/>
          </a:bodyPr>
          <a:lstStyle/>
          <a:p>
            <a:pPr eaLnBrk="1" hangingPunct="1"/>
            <a:r>
              <a:rPr lang="en-US" altLang="en-US" dirty="0"/>
              <a:t>Exploring Microsoft File Structures (2 of 2)</a:t>
            </a:r>
          </a:p>
        </p:txBody>
      </p:sp>
      <p:sp>
        <p:nvSpPr>
          <p:cNvPr id="19458" name="Rectangle 3">
            <a:extLst>
              <a:ext uri="{FF2B5EF4-FFF2-40B4-BE49-F238E27FC236}">
                <a16:creationId xmlns:a16="http://schemas.microsoft.com/office/drawing/2014/main" id="{85513E3A-6D9A-D84C-92D2-197623ED32AD}"/>
              </a:ext>
            </a:extLst>
          </p:cNvPr>
          <p:cNvSpPr>
            <a:spLocks noGrp="1" noChangeArrowheads="1"/>
          </p:cNvSpPr>
          <p:nvPr>
            <p:ph type="body" idx="1"/>
          </p:nvPr>
        </p:nvSpPr>
        <p:spPr/>
        <p:txBody>
          <a:bodyPr>
            <a:noAutofit/>
          </a:bodyPr>
          <a:lstStyle/>
          <a:p>
            <a:pPr algn="just" eaLnBrk="1" hangingPunct="1"/>
            <a:r>
              <a:rPr lang="en-US" altLang="en-US" sz="2600" dirty="0">
                <a:solidFill>
                  <a:schemeClr val="tx1"/>
                </a:solidFill>
              </a:rPr>
              <a:t>Clusters are numbered sequentially starting at 0 in NTFS and 2 in FAT</a:t>
            </a:r>
          </a:p>
          <a:p>
            <a:pPr lvl="1" algn="just" eaLnBrk="1" hangingPunct="1"/>
            <a:r>
              <a:rPr lang="en-US" altLang="en-US" sz="2600" dirty="0">
                <a:solidFill>
                  <a:schemeClr val="tx1"/>
                </a:solidFill>
              </a:rPr>
              <a:t>First sector of all disks contains a system area, the boot record, and a file structure database</a:t>
            </a:r>
          </a:p>
          <a:p>
            <a:pPr algn="just" eaLnBrk="1" hangingPunct="1"/>
            <a:r>
              <a:rPr lang="en-US" altLang="en-US" sz="2600" dirty="0">
                <a:solidFill>
                  <a:schemeClr val="tx1"/>
                </a:solidFill>
              </a:rPr>
              <a:t>OS assigns these cluster numbers, called </a:t>
            </a:r>
            <a:r>
              <a:rPr lang="en-US" altLang="en-US" sz="2600" b="1" dirty="0">
                <a:solidFill>
                  <a:srgbClr val="FF0000"/>
                </a:solidFill>
              </a:rPr>
              <a:t>logical addresses</a:t>
            </a:r>
          </a:p>
          <a:p>
            <a:pPr algn="just" eaLnBrk="1" hangingPunct="1"/>
            <a:r>
              <a:rPr lang="en-US" altLang="en-US" sz="2600" dirty="0">
                <a:solidFill>
                  <a:schemeClr val="tx1"/>
                </a:solidFill>
              </a:rPr>
              <a:t>Sector numbers are called </a:t>
            </a:r>
            <a:r>
              <a:rPr lang="en-US" altLang="en-US" sz="2600" b="1" dirty="0">
                <a:solidFill>
                  <a:srgbClr val="FF0000"/>
                </a:solidFill>
              </a:rPr>
              <a:t>physical addresses</a:t>
            </a:r>
          </a:p>
          <a:p>
            <a:pPr algn="just" eaLnBrk="1" hangingPunct="1"/>
            <a:r>
              <a:rPr lang="en-US" altLang="en-US" sz="2600" dirty="0">
                <a:solidFill>
                  <a:schemeClr val="tx1"/>
                </a:solidFill>
              </a:rPr>
              <a:t>Clusters and their addresses are specific to a logical disk drive, which is a disk partition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CC86AEE4-6E3C-D74E-9E88-D54ADE46D8C2}"/>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9461" name="Slide Number Placeholder 4">
            <a:extLst>
              <a:ext uri="{FF2B5EF4-FFF2-40B4-BE49-F238E27FC236}">
                <a16:creationId xmlns:a16="http://schemas.microsoft.com/office/drawing/2014/main" id="{B03D3535-BCFC-D84E-A7FF-F75706867F7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1494A4E-5872-B645-BEB3-DD7BCECC002C}" type="slidenum">
              <a:rPr lang="en-US" altLang="en-US"/>
              <a:pPr eaLnBrk="1" hangingPunct="1"/>
              <a:t>13</a:t>
            </a:fld>
            <a:endParaRPr lang="en-US" altLang="en-US"/>
          </a:p>
        </p:txBody>
      </p:sp>
    </p:spTree>
    <p:extLst>
      <p:ext uri="{BB962C8B-B14F-4D97-AF65-F5344CB8AC3E}">
        <p14:creationId xmlns:p14="http://schemas.microsoft.com/office/powerpoint/2010/main" val="378563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6D883ADE-D7ED-5741-ABB6-B493C3342FE9}"/>
              </a:ext>
            </a:extLst>
          </p:cNvPr>
          <p:cNvSpPr>
            <a:spLocks noGrp="1" noChangeArrowheads="1"/>
          </p:cNvSpPr>
          <p:nvPr>
            <p:ph type="title"/>
          </p:nvPr>
        </p:nvSpPr>
        <p:spPr/>
        <p:txBody>
          <a:bodyPr>
            <a:normAutofit/>
          </a:bodyPr>
          <a:lstStyle/>
          <a:p>
            <a:pPr eaLnBrk="1" hangingPunct="1"/>
            <a:r>
              <a:rPr lang="en-US" altLang="en-US" dirty="0"/>
              <a:t>Disk Partitions (1 of 3</a:t>
            </a:r>
            <a:r>
              <a:rPr lang="en-US" altLang="en-US" dirty="0" smtClean="0"/>
              <a:t>)</a:t>
            </a:r>
            <a:endParaRPr lang="en-US" altLang="en-US" dirty="0"/>
          </a:p>
        </p:txBody>
      </p:sp>
      <p:sp>
        <p:nvSpPr>
          <p:cNvPr id="20482" name="Rectangle 3">
            <a:extLst>
              <a:ext uri="{FF2B5EF4-FFF2-40B4-BE49-F238E27FC236}">
                <a16:creationId xmlns:a16="http://schemas.microsoft.com/office/drawing/2014/main" id="{70B886BA-4F82-A24E-B477-EF4D3A3EB558}"/>
              </a:ext>
            </a:extLst>
          </p:cNvPr>
          <p:cNvSpPr>
            <a:spLocks noGrp="1" noChangeArrowheads="1"/>
          </p:cNvSpPr>
          <p:nvPr>
            <p:ph type="body" idx="1"/>
          </p:nvPr>
        </p:nvSpPr>
        <p:spPr/>
        <p:txBody>
          <a:bodyPr>
            <a:noAutofit/>
          </a:bodyPr>
          <a:lstStyle/>
          <a:p>
            <a:pPr eaLnBrk="1" hangingPunct="1"/>
            <a:r>
              <a:rPr lang="en-US" altLang="en-US" sz="2600" dirty="0">
                <a:solidFill>
                  <a:schemeClr val="tx1"/>
                </a:solidFill>
              </a:rPr>
              <a:t>A </a:t>
            </a:r>
            <a:r>
              <a:rPr lang="en-US" altLang="en-US" sz="2600" b="1" dirty="0">
                <a:solidFill>
                  <a:srgbClr val="FF0000"/>
                </a:solidFill>
              </a:rPr>
              <a:t>partition</a:t>
            </a:r>
            <a:r>
              <a:rPr lang="en-US" altLang="en-US" sz="2600" dirty="0">
                <a:solidFill>
                  <a:schemeClr val="tx1"/>
                </a:solidFill>
              </a:rPr>
              <a:t> is a logical drive</a:t>
            </a:r>
          </a:p>
          <a:p>
            <a:pPr eaLnBrk="1" hangingPunct="1"/>
            <a:r>
              <a:rPr lang="en-US" altLang="en-US" sz="2600" dirty="0">
                <a:solidFill>
                  <a:schemeClr val="tx1"/>
                </a:solidFill>
              </a:rPr>
              <a:t>Windows OSs can have three primary partitions followed by an extended partition that can contain one or more logical drives</a:t>
            </a:r>
          </a:p>
          <a:p>
            <a:pPr eaLnBrk="1" hangingPunct="1"/>
            <a:r>
              <a:rPr lang="en-US" altLang="en-US" sz="2600" dirty="0">
                <a:solidFill>
                  <a:schemeClr val="tx1"/>
                </a:solidFill>
              </a:rPr>
              <a:t>Hidden partitions or voids</a:t>
            </a:r>
          </a:p>
          <a:p>
            <a:pPr lvl="1" eaLnBrk="1" hangingPunct="1"/>
            <a:r>
              <a:rPr lang="en-US" altLang="en-US" sz="2600" dirty="0">
                <a:solidFill>
                  <a:schemeClr val="tx1"/>
                </a:solidFill>
              </a:rPr>
              <a:t>Large unused gaps between partitions on a disk</a:t>
            </a:r>
          </a:p>
          <a:p>
            <a:pPr eaLnBrk="1" hangingPunct="1"/>
            <a:r>
              <a:rPr lang="en-US" altLang="en-US" sz="2600" b="1" dirty="0">
                <a:solidFill>
                  <a:srgbClr val="FF0000"/>
                </a:solidFill>
              </a:rPr>
              <a:t>Partition gap</a:t>
            </a:r>
          </a:p>
          <a:p>
            <a:pPr lvl="1" eaLnBrk="1" hangingPunct="1"/>
            <a:r>
              <a:rPr lang="en-US" altLang="en-US" sz="2600" dirty="0">
                <a:solidFill>
                  <a:schemeClr val="tx1"/>
                </a:solidFill>
              </a:rPr>
              <a:t>Unused space between partitions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5A07981E-B98F-2A4A-8B52-85A368078740}"/>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0485" name="Slide Number Placeholder 4">
            <a:extLst>
              <a:ext uri="{FF2B5EF4-FFF2-40B4-BE49-F238E27FC236}">
                <a16:creationId xmlns:a16="http://schemas.microsoft.com/office/drawing/2014/main" id="{D2C02647-6E0F-6C49-8A27-2C98C0B6663C}"/>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E51477C-542D-1749-B072-7E2E32B6F29F}" type="slidenum">
              <a:rPr lang="en-US" altLang="en-US"/>
              <a:pPr eaLnBrk="1" hangingPunct="1"/>
              <a:t>14</a:t>
            </a:fld>
            <a:endParaRPr lang="en-US" altLang="en-US"/>
          </a:p>
        </p:txBody>
      </p:sp>
    </p:spTree>
    <p:extLst>
      <p:ext uri="{BB962C8B-B14F-4D97-AF65-F5344CB8AC3E}">
        <p14:creationId xmlns:p14="http://schemas.microsoft.com/office/powerpoint/2010/main" val="399123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780A3160-6FAB-6B42-869B-62D837A382DF}"/>
              </a:ext>
            </a:extLst>
          </p:cNvPr>
          <p:cNvSpPr>
            <a:spLocks noGrp="1" noChangeArrowheads="1"/>
          </p:cNvSpPr>
          <p:nvPr>
            <p:ph type="title"/>
          </p:nvPr>
        </p:nvSpPr>
        <p:spPr/>
        <p:txBody>
          <a:bodyPr>
            <a:normAutofit/>
          </a:bodyPr>
          <a:lstStyle/>
          <a:p>
            <a:pPr eaLnBrk="1" hangingPunct="1"/>
            <a:r>
              <a:rPr lang="en-US" altLang="en-US" dirty="0"/>
              <a:t>Disk Partitions </a:t>
            </a:r>
            <a:r>
              <a:rPr lang="en-US" altLang="en-US" dirty="0" smtClean="0"/>
              <a:t>(2 </a:t>
            </a:r>
            <a:r>
              <a:rPr lang="en-US" altLang="en-US" dirty="0"/>
              <a:t>of </a:t>
            </a:r>
            <a:r>
              <a:rPr lang="en-US" altLang="en-US" dirty="0" smtClean="0"/>
              <a:t>3)</a:t>
            </a:r>
            <a:endParaRPr lang="en-US" altLang="en-US" dirty="0"/>
          </a:p>
        </p:txBody>
      </p:sp>
      <p:sp>
        <p:nvSpPr>
          <p:cNvPr id="22530" name="Rectangle 3">
            <a:extLst>
              <a:ext uri="{FF2B5EF4-FFF2-40B4-BE49-F238E27FC236}">
                <a16:creationId xmlns:a16="http://schemas.microsoft.com/office/drawing/2014/main" id="{4396EC5A-8B49-AC46-8247-45D5A025D222}"/>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The partition table is in the </a:t>
            </a:r>
            <a:r>
              <a:rPr lang="en-US" altLang="en-US" sz="2600" b="1" dirty="0">
                <a:solidFill>
                  <a:srgbClr val="FF0000"/>
                </a:solidFill>
              </a:rPr>
              <a:t>Master Boot Record (MBR)</a:t>
            </a:r>
          </a:p>
          <a:p>
            <a:pPr lvl="1" eaLnBrk="1" hangingPunct="1"/>
            <a:r>
              <a:rPr lang="en-US" altLang="en-US" sz="2600" dirty="0">
                <a:solidFill>
                  <a:schemeClr val="tx1"/>
                </a:solidFill>
              </a:rPr>
              <a:t>Located at sector 0 of the disk drive</a:t>
            </a:r>
          </a:p>
          <a:p>
            <a:pPr eaLnBrk="1" hangingPunct="1"/>
            <a:r>
              <a:rPr lang="en-US" altLang="en-US" sz="2600" dirty="0">
                <a:solidFill>
                  <a:schemeClr val="tx1"/>
                </a:solidFill>
              </a:rPr>
              <a:t>In a hexadecimal editor, such as </a:t>
            </a:r>
            <a:r>
              <a:rPr lang="en-US" altLang="en-US" sz="2600" b="1" dirty="0" err="1">
                <a:solidFill>
                  <a:srgbClr val="FF0000"/>
                </a:solidFill>
              </a:rPr>
              <a:t>WinHex</a:t>
            </a:r>
            <a:r>
              <a:rPr lang="en-US" altLang="en-US" sz="2600" dirty="0">
                <a:solidFill>
                  <a:schemeClr val="tx1"/>
                </a:solidFill>
              </a:rPr>
              <a:t>, you can find the first partition at offset 0x1BE</a:t>
            </a:r>
          </a:p>
          <a:p>
            <a:pPr lvl="1" eaLnBrk="1" hangingPunct="1"/>
            <a:r>
              <a:rPr lang="en-US" altLang="en-US" sz="2600" dirty="0">
                <a:solidFill>
                  <a:schemeClr val="tx1"/>
                </a:solidFill>
              </a:rPr>
              <a:t>The file system’s hexadecimal code is offset 3 bytes from 0x1BE for the first partition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5084BF4B-8E3C-504E-B030-FFC92BADBB9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2533" name="Slide Number Placeholder 4">
            <a:extLst>
              <a:ext uri="{FF2B5EF4-FFF2-40B4-BE49-F238E27FC236}">
                <a16:creationId xmlns:a16="http://schemas.microsoft.com/office/drawing/2014/main" id="{C7F0F4CB-63C5-1244-872A-36D992CBA66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C4E93E2-8619-8641-8895-2BE9E395175D}" type="slidenum">
              <a:rPr lang="en-US" altLang="en-US"/>
              <a:pPr eaLnBrk="1" hangingPunct="1"/>
              <a:t>15</a:t>
            </a:fld>
            <a:endParaRPr lang="en-US" altLang="en-US"/>
          </a:p>
        </p:txBody>
      </p:sp>
    </p:spTree>
    <p:extLst>
      <p:ext uri="{BB962C8B-B14F-4D97-AF65-F5344CB8AC3E}">
        <p14:creationId xmlns:p14="http://schemas.microsoft.com/office/powerpoint/2010/main" val="98804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27FB8710-0B5A-B54A-B5BB-07C8F12802A8}"/>
              </a:ext>
            </a:extLst>
          </p:cNvPr>
          <p:cNvSpPr>
            <a:spLocks noGrp="1" noChangeArrowheads="1"/>
          </p:cNvSpPr>
          <p:nvPr>
            <p:ph type="title"/>
          </p:nvPr>
        </p:nvSpPr>
        <p:spPr/>
        <p:txBody>
          <a:bodyPr>
            <a:normAutofit/>
          </a:bodyPr>
          <a:lstStyle/>
          <a:p>
            <a:r>
              <a:rPr lang="en-US" altLang="en-US" dirty="0"/>
              <a:t>Disk Partitions </a:t>
            </a:r>
            <a:r>
              <a:rPr lang="en-US" altLang="en-US" dirty="0" smtClean="0"/>
              <a:t>(3 </a:t>
            </a:r>
            <a:r>
              <a:rPr lang="en-US" altLang="en-US" dirty="0"/>
              <a:t>of </a:t>
            </a:r>
            <a:r>
              <a:rPr lang="en-US" altLang="en-US" dirty="0" smtClean="0"/>
              <a:t>3)</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screenshot shows win h e x- hard disk 2 dialog Box. The dialog box contains three sections. The first section titled, partitioning style: m b r shows the list of name, e x t, size created, modified, record changed, a t t r., and 1st sector. The first sectors in partition 1, 2, and 3 are converted to decimal. 0 times 800 = 2048, 0 times 0c350800 = 204,802,048, 0 times 124f8800 = 307,202,048, 0 times 130b0800 = 319,490,0048. Below this, the second section shows a table which contains the list of columns as follows: offset, 0, 1, 2, 3, 4, 5, 6, 7, 8, 9, a, b, c, d, e f, a n s I, and a s c I i. The offset 07, 07, 0c, and 0f in column 2 are the partition file which contains system codes. The first sector for each partition in column 6, 7, 8, and 9 are converted to decimal. They are as follows: 0 times, 800 = 2048. 0 times, 0c350800 = 204,802,048. 0 times 124f8800 = 307,202,048. 0 times 130b0800 = 319,490,048. The number of sectors in each partition from column a to e are converted to decimal. They are as follows: 0 times 0c000035 = 201,326,645. 0 times 061a8000 = 102,400,000. 0 times 00bb8000 = 12,288,000. 0 times 272c5000 = 657,215,488. The partition offsets in column e are as follows: 1st partition offset, 0 times 1 b e. 2nd partition offset, 0 times 1 c e. 3rd partition offset, 0 times 1 d e. 4th partition offset, 0 times 1 e e. Beside the table, the third section shows the details of hard disk 2, default edit models, total capacity, partition, relative sector no., mode, offsets, bytes per page, window, number of windows, clipboard, and t e m p folder.      ">
            <a:extLst>
              <a:ext uri="{FF2B5EF4-FFF2-40B4-BE49-F238E27FC236}">
                <a16:creationId xmlns:a16="http://schemas.microsoft.com/office/drawing/2014/main" id="{413E2C54-FF0F-8242-A76B-FCD2FA9703D9}"/>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38200" y="-2187463"/>
            <a:ext cx="9133681" cy="8766063"/>
          </a:xfrm>
        </p:spPr>
      </p:pic>
      <p:sp>
        <p:nvSpPr>
          <p:cNvPr id="4" name="Footer Placeholder 3">
            <a:extLst>
              <a:ext uri="{FF2B5EF4-FFF2-40B4-BE49-F238E27FC236}">
                <a16:creationId xmlns:a16="http://schemas.microsoft.com/office/drawing/2014/main" id="{3DE4B493-7785-8B45-AFC4-01001D202F74}"/>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3557" name="Slide Number Placeholder 4">
            <a:extLst>
              <a:ext uri="{FF2B5EF4-FFF2-40B4-BE49-F238E27FC236}">
                <a16:creationId xmlns:a16="http://schemas.microsoft.com/office/drawing/2014/main" id="{31CFCE49-7F80-9E47-BF3F-56FCE034CDBC}"/>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331B223-7BBF-7A4F-A0B5-A96C61C4A13D}" type="slidenum">
              <a:rPr lang="en-US" altLang="en-US"/>
              <a:pPr eaLnBrk="1" hangingPunct="1"/>
              <a:t>16</a:t>
            </a:fld>
            <a:endParaRPr lang="en-US" altLang="en-US"/>
          </a:p>
        </p:txBody>
      </p:sp>
    </p:spTree>
    <p:extLst>
      <p:ext uri="{BB962C8B-B14F-4D97-AF65-F5344CB8AC3E}">
        <p14:creationId xmlns:p14="http://schemas.microsoft.com/office/powerpoint/2010/main" val="35519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F4121C52-10D3-2A48-A1C1-3B9C6F9922B8}"/>
              </a:ext>
            </a:extLst>
          </p:cNvPr>
          <p:cNvSpPr>
            <a:spLocks noGrp="1" noChangeArrowheads="1"/>
          </p:cNvSpPr>
          <p:nvPr>
            <p:ph type="title"/>
          </p:nvPr>
        </p:nvSpPr>
        <p:spPr/>
        <p:txBody>
          <a:bodyPr>
            <a:normAutofit/>
          </a:bodyPr>
          <a:lstStyle/>
          <a:p>
            <a:pPr eaLnBrk="1" hangingPunct="1"/>
            <a:r>
              <a:rPr lang="en-US" altLang="en-US" dirty="0"/>
              <a:t>Examining FAT Disks (1 of 7)</a:t>
            </a:r>
          </a:p>
        </p:txBody>
      </p:sp>
      <p:sp>
        <p:nvSpPr>
          <p:cNvPr id="24578" name="Rectangle 3">
            <a:extLst>
              <a:ext uri="{FF2B5EF4-FFF2-40B4-BE49-F238E27FC236}">
                <a16:creationId xmlns:a16="http://schemas.microsoft.com/office/drawing/2014/main" id="{F07903D0-B7FA-EA45-B410-78D463253B96}"/>
              </a:ext>
            </a:extLst>
          </p:cNvPr>
          <p:cNvSpPr>
            <a:spLocks noGrp="1" noChangeArrowheads="1"/>
          </p:cNvSpPr>
          <p:nvPr>
            <p:ph type="body" idx="1"/>
          </p:nvPr>
        </p:nvSpPr>
        <p:spPr/>
        <p:txBody>
          <a:bodyPr>
            <a:noAutofit/>
          </a:bodyPr>
          <a:lstStyle/>
          <a:p>
            <a:pPr algn="just" eaLnBrk="1" hangingPunct="1"/>
            <a:r>
              <a:rPr lang="en-US" altLang="en-US" sz="2600" b="1" dirty="0">
                <a:solidFill>
                  <a:srgbClr val="FF0000"/>
                </a:solidFill>
              </a:rPr>
              <a:t>File Allocation Table (FAT)</a:t>
            </a:r>
          </a:p>
          <a:p>
            <a:pPr lvl="1" algn="just" eaLnBrk="1" hangingPunct="1"/>
            <a:r>
              <a:rPr lang="en-US" altLang="en-US" sz="2600" dirty="0">
                <a:solidFill>
                  <a:schemeClr val="tx1"/>
                </a:solidFill>
              </a:rPr>
              <a:t>File structure database that Microsoft originally designed for floppy disks</a:t>
            </a:r>
          </a:p>
          <a:p>
            <a:pPr algn="just" eaLnBrk="1" hangingPunct="1"/>
            <a:r>
              <a:rPr lang="en-US" altLang="en-US" sz="2600" dirty="0">
                <a:solidFill>
                  <a:schemeClr val="tx1"/>
                </a:solidFill>
              </a:rPr>
              <a:t>FAT database is typically written to a disk’s outermost track and contains:</a:t>
            </a:r>
          </a:p>
          <a:p>
            <a:pPr lvl="1" algn="just" eaLnBrk="1" hangingPunct="1"/>
            <a:r>
              <a:rPr lang="en-US" altLang="en-US" sz="2600" b="1" dirty="0">
                <a:solidFill>
                  <a:schemeClr val="tx1"/>
                </a:solidFill>
              </a:rPr>
              <a:t>Filenames, directory names, date and time stamps, the starting cluster number, and file attributes</a:t>
            </a:r>
          </a:p>
          <a:p>
            <a:pPr algn="just" eaLnBrk="1" hangingPunct="1"/>
            <a:r>
              <a:rPr lang="en-US" altLang="en-US" sz="2600" dirty="0">
                <a:solidFill>
                  <a:schemeClr val="tx1"/>
                </a:solidFill>
              </a:rPr>
              <a:t>Three current FAT versions</a:t>
            </a:r>
          </a:p>
          <a:p>
            <a:pPr lvl="1" algn="just" eaLnBrk="1" hangingPunct="1"/>
            <a:r>
              <a:rPr lang="en-US" altLang="en-US" sz="2600" b="1" dirty="0">
                <a:solidFill>
                  <a:srgbClr val="FF0000"/>
                </a:solidFill>
              </a:rPr>
              <a:t>FAT16, FAT32, and </a:t>
            </a:r>
            <a:r>
              <a:rPr lang="en-US" altLang="en-US" sz="2600" b="1" dirty="0" err="1">
                <a:solidFill>
                  <a:srgbClr val="FF0000"/>
                </a:solidFill>
              </a:rPr>
              <a:t>exFAT</a:t>
            </a:r>
            <a:r>
              <a:rPr lang="en-US" altLang="en-US" sz="2600" b="1" dirty="0">
                <a:solidFill>
                  <a:srgbClr val="FF0000"/>
                </a:solidFill>
              </a:rPr>
              <a:t> </a:t>
            </a:r>
            <a:r>
              <a:rPr lang="en-US" altLang="en-US" sz="2600" dirty="0">
                <a:solidFill>
                  <a:schemeClr val="tx1"/>
                </a:solidFill>
              </a:rPr>
              <a:t>(used for mobile personal storage devices) </a:t>
            </a:r>
          </a:p>
          <a:p>
            <a:pPr algn="just" eaLnBrk="1" hangingPunct="1"/>
            <a:r>
              <a:rPr lang="en-US" altLang="en-US" sz="2600" dirty="0">
                <a:solidFill>
                  <a:schemeClr val="tx1"/>
                </a:solidFill>
              </a:rPr>
              <a:t>Cluster sizes vary according to the hard disk size and file system</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A949DB6-BF5B-0B4B-B60A-DD2BA73CD6A0}"/>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4581" name="Slide Number Placeholder 4">
            <a:extLst>
              <a:ext uri="{FF2B5EF4-FFF2-40B4-BE49-F238E27FC236}">
                <a16:creationId xmlns:a16="http://schemas.microsoft.com/office/drawing/2014/main" id="{C519E87D-2DDA-1641-B605-5EF6F083ADB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1A5F1E4-B03A-DF4B-AE23-062FFCFC2EF9}" type="slidenum">
              <a:rPr lang="en-US" altLang="en-US"/>
              <a:pPr eaLnBrk="1" hangingPunct="1"/>
              <a:t>17</a:t>
            </a:fld>
            <a:endParaRPr lang="en-US" altLang="en-US"/>
          </a:p>
        </p:txBody>
      </p:sp>
    </p:spTree>
    <p:extLst>
      <p:ext uri="{BB962C8B-B14F-4D97-AF65-F5344CB8AC3E}">
        <p14:creationId xmlns:p14="http://schemas.microsoft.com/office/powerpoint/2010/main" val="218582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E9A8221-4B24-2040-ACEA-8CE664130A46}"/>
              </a:ext>
            </a:extLst>
          </p:cNvPr>
          <p:cNvSpPr>
            <a:spLocks noGrp="1" noChangeArrowheads="1"/>
          </p:cNvSpPr>
          <p:nvPr>
            <p:ph type="title"/>
          </p:nvPr>
        </p:nvSpPr>
        <p:spPr/>
        <p:txBody>
          <a:bodyPr>
            <a:normAutofit/>
          </a:bodyPr>
          <a:lstStyle/>
          <a:p>
            <a:r>
              <a:rPr lang="en-US" altLang="en-US"/>
              <a:t>Examining FAT Disks (2 of 7) </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7" name="Content Placeholder 16" descr="Table 5-2 shows sectors and bytes per cluster">
            <a:extLst>
              <a:ext uri="{FF2B5EF4-FFF2-40B4-BE49-F238E27FC236}">
                <a16:creationId xmlns:a16="http://schemas.microsoft.com/office/drawing/2014/main" id="{E058785A-183F-CB47-9F3C-A4FF298527B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29247" y="853019"/>
            <a:ext cx="9830753" cy="6004981"/>
          </a:xfrm>
        </p:spPr>
      </p:pic>
      <p:sp>
        <p:nvSpPr>
          <p:cNvPr id="4" name="Footer Placeholder 3">
            <a:extLst>
              <a:ext uri="{FF2B5EF4-FFF2-40B4-BE49-F238E27FC236}">
                <a16:creationId xmlns:a16="http://schemas.microsoft.com/office/drawing/2014/main" id="{0B9A165D-EC4A-3E41-9350-2FCE712A1726}"/>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5605" name="Slide Number Placeholder 4">
            <a:extLst>
              <a:ext uri="{FF2B5EF4-FFF2-40B4-BE49-F238E27FC236}">
                <a16:creationId xmlns:a16="http://schemas.microsoft.com/office/drawing/2014/main" id="{690E4841-8B7A-E747-9198-F006EC2A3F2D}"/>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13DCB00-C55D-CF49-94E5-7A372F5BF610}" type="slidenum">
              <a:rPr lang="en-US" altLang="en-US"/>
              <a:pPr eaLnBrk="1" hangingPunct="1"/>
              <a:t>18</a:t>
            </a:fld>
            <a:endParaRPr lang="en-US" altLang="en-US"/>
          </a:p>
        </p:txBody>
      </p:sp>
    </p:spTree>
    <p:extLst>
      <p:ext uri="{BB962C8B-B14F-4D97-AF65-F5344CB8AC3E}">
        <p14:creationId xmlns:p14="http://schemas.microsoft.com/office/powerpoint/2010/main" val="508838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6219A295-C0D6-EA40-B8E7-C3C7E8259649}"/>
              </a:ext>
            </a:extLst>
          </p:cNvPr>
          <p:cNvSpPr>
            <a:spLocks noGrp="1" noChangeArrowheads="1"/>
          </p:cNvSpPr>
          <p:nvPr>
            <p:ph type="title"/>
          </p:nvPr>
        </p:nvSpPr>
        <p:spPr/>
        <p:txBody>
          <a:bodyPr>
            <a:normAutofit/>
          </a:bodyPr>
          <a:lstStyle/>
          <a:p>
            <a:pPr eaLnBrk="1" hangingPunct="1"/>
            <a:r>
              <a:rPr lang="en-US" altLang="en-US" dirty="0"/>
              <a:t>Examining FAT Disks (3 of 7)</a:t>
            </a:r>
          </a:p>
        </p:txBody>
      </p:sp>
      <p:sp>
        <p:nvSpPr>
          <p:cNvPr id="26626" name="Rectangle 3">
            <a:extLst>
              <a:ext uri="{FF2B5EF4-FFF2-40B4-BE49-F238E27FC236}">
                <a16:creationId xmlns:a16="http://schemas.microsoft.com/office/drawing/2014/main" id="{20D0FB18-F7D2-F849-A30D-6957E4C5F594}"/>
              </a:ext>
            </a:extLst>
          </p:cNvPr>
          <p:cNvSpPr>
            <a:spLocks noGrp="1" noChangeArrowheads="1"/>
          </p:cNvSpPr>
          <p:nvPr>
            <p:ph type="body" idx="1"/>
          </p:nvPr>
        </p:nvSpPr>
        <p:spPr/>
        <p:txBody>
          <a:bodyPr>
            <a:noAutofit/>
          </a:bodyPr>
          <a:lstStyle/>
          <a:p>
            <a:pPr eaLnBrk="1" hangingPunct="1"/>
            <a:r>
              <a:rPr lang="en-US" altLang="en-US" sz="2600" dirty="0">
                <a:solidFill>
                  <a:schemeClr val="tx1"/>
                </a:solidFill>
              </a:rPr>
              <a:t>Microsoft OSs allocate disk space for files by clusters</a:t>
            </a:r>
          </a:p>
          <a:p>
            <a:pPr lvl="1" eaLnBrk="1" hangingPunct="1"/>
            <a:r>
              <a:rPr lang="en-US" altLang="en-US" sz="2600" dirty="0">
                <a:solidFill>
                  <a:schemeClr val="tx1"/>
                </a:solidFill>
              </a:rPr>
              <a:t>Results in </a:t>
            </a:r>
            <a:r>
              <a:rPr lang="en-US" altLang="en-US" sz="2600" b="1" dirty="0">
                <a:solidFill>
                  <a:srgbClr val="FF0000"/>
                </a:solidFill>
              </a:rPr>
              <a:t>drive slack</a:t>
            </a:r>
          </a:p>
          <a:p>
            <a:pPr lvl="2" eaLnBrk="1" hangingPunct="1"/>
            <a:r>
              <a:rPr lang="en-US" altLang="en-US" sz="2600" dirty="0">
                <a:solidFill>
                  <a:schemeClr val="tx1"/>
                </a:solidFill>
              </a:rPr>
              <a:t>Unused space in a cluster between the end of an active file’s content and the end of the cluster</a:t>
            </a:r>
          </a:p>
          <a:p>
            <a:pPr eaLnBrk="1" hangingPunct="1"/>
            <a:r>
              <a:rPr lang="en-US" altLang="en-US" sz="2600" dirty="0">
                <a:solidFill>
                  <a:schemeClr val="tx1"/>
                </a:solidFill>
              </a:rPr>
              <a:t>Drive slack includes:</a:t>
            </a:r>
          </a:p>
          <a:p>
            <a:pPr lvl="1" eaLnBrk="1" hangingPunct="1"/>
            <a:r>
              <a:rPr lang="en-US" altLang="en-US" sz="2600" b="1" dirty="0">
                <a:solidFill>
                  <a:srgbClr val="FF0000"/>
                </a:solidFill>
              </a:rPr>
              <a:t>RAM slack </a:t>
            </a:r>
            <a:r>
              <a:rPr lang="en-US" altLang="en-US" sz="2600" dirty="0">
                <a:solidFill>
                  <a:schemeClr val="tx1"/>
                </a:solidFill>
              </a:rPr>
              <a:t>and </a:t>
            </a:r>
            <a:r>
              <a:rPr lang="en-US" altLang="en-US" sz="2600" b="1" dirty="0">
                <a:solidFill>
                  <a:srgbClr val="FF0000"/>
                </a:solidFill>
              </a:rPr>
              <a:t>file slack</a:t>
            </a:r>
          </a:p>
          <a:p>
            <a:pPr eaLnBrk="1" hangingPunct="1"/>
            <a:r>
              <a:rPr lang="en-US" altLang="en-US" sz="2600" dirty="0">
                <a:solidFill>
                  <a:schemeClr val="tx1"/>
                </a:solidFill>
              </a:rPr>
              <a:t>An unintentional side effect of FAT16 allowing large clusters was that it reduced fragmentation</a:t>
            </a:r>
          </a:p>
          <a:p>
            <a:pPr lvl="1" eaLnBrk="1" hangingPunct="1"/>
            <a:r>
              <a:rPr lang="en-US" altLang="en-US" sz="2600" dirty="0">
                <a:solidFill>
                  <a:schemeClr val="tx1"/>
                </a:solidFill>
              </a:rPr>
              <a:t>As cluster size increased</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E5C20A6-6B48-7B46-AE29-F09CAD4AFD86}"/>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6629" name="Slide Number Placeholder 4">
            <a:extLst>
              <a:ext uri="{FF2B5EF4-FFF2-40B4-BE49-F238E27FC236}">
                <a16:creationId xmlns:a16="http://schemas.microsoft.com/office/drawing/2014/main" id="{113F506B-1C91-1A4C-8BC0-0A59EE42A240}"/>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5B84D25-69F1-4440-969F-729D89668084}" type="slidenum">
              <a:rPr lang="en-US" altLang="en-US"/>
              <a:pPr eaLnBrk="1" hangingPunct="1"/>
              <a:t>19</a:t>
            </a:fld>
            <a:endParaRPr lang="en-US" altLang="en-US"/>
          </a:p>
        </p:txBody>
      </p:sp>
    </p:spTree>
    <p:extLst>
      <p:ext uri="{BB962C8B-B14F-4D97-AF65-F5344CB8AC3E}">
        <p14:creationId xmlns:p14="http://schemas.microsoft.com/office/powerpoint/2010/main" val="365394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F1D1A059-3351-4441-9F78-A114022907C3}"/>
              </a:ext>
            </a:extLst>
          </p:cNvPr>
          <p:cNvSpPr>
            <a:spLocks noGrp="1" noChangeArrowheads="1"/>
          </p:cNvSpPr>
          <p:nvPr>
            <p:ph type="title"/>
          </p:nvPr>
        </p:nvSpPr>
        <p:spPr/>
        <p:txBody>
          <a:bodyPr>
            <a:normAutofit/>
          </a:bodyPr>
          <a:lstStyle/>
          <a:p>
            <a:pPr eaLnBrk="1" hangingPunct="1"/>
            <a:r>
              <a:rPr lang="en-US" altLang="en-US"/>
              <a:t>Objectives</a:t>
            </a:r>
          </a:p>
        </p:txBody>
      </p:sp>
      <p:sp>
        <p:nvSpPr>
          <p:cNvPr id="4101" name="Rectangle 3">
            <a:extLst>
              <a:ext uri="{FF2B5EF4-FFF2-40B4-BE49-F238E27FC236}">
                <a16:creationId xmlns:a16="http://schemas.microsoft.com/office/drawing/2014/main" id="{DCFDE689-B460-224A-8E3C-C8247573DD37}"/>
              </a:ext>
            </a:extLst>
          </p:cNvPr>
          <p:cNvSpPr>
            <a:spLocks noGrp="1" noChangeArrowheads="1"/>
          </p:cNvSpPr>
          <p:nvPr>
            <p:ph type="body" idx="1"/>
          </p:nvPr>
        </p:nvSpPr>
        <p:spPr/>
        <p:txBody>
          <a:bodyPr rtlCol="0">
            <a:noAutofit/>
          </a:bodyPr>
          <a:lstStyle/>
          <a:p>
            <a:pPr algn="just">
              <a:defRPr/>
            </a:pPr>
            <a:r>
              <a:rPr lang="en-US" altLang="en-US" sz="2800" dirty="0">
                <a:solidFill>
                  <a:schemeClr val="tx1"/>
                </a:solidFill>
              </a:rPr>
              <a:t>Explain the purpose and structure of file systems</a:t>
            </a:r>
          </a:p>
          <a:p>
            <a:pPr algn="just">
              <a:defRPr/>
            </a:pPr>
            <a:r>
              <a:rPr lang="en-US" altLang="en-US" sz="2800" dirty="0">
                <a:solidFill>
                  <a:schemeClr val="tx1"/>
                </a:solidFill>
              </a:rPr>
              <a:t>Describe Microsoft file structures</a:t>
            </a:r>
          </a:p>
          <a:p>
            <a:pPr algn="just">
              <a:defRPr/>
            </a:pPr>
            <a:r>
              <a:rPr lang="en-US" altLang="en-US" sz="2800" dirty="0">
                <a:solidFill>
                  <a:schemeClr val="tx1"/>
                </a:solidFill>
              </a:rPr>
              <a:t>Explain the structure of NTFS disks</a:t>
            </a:r>
          </a:p>
          <a:p>
            <a:pPr algn="just">
              <a:defRPr/>
            </a:pPr>
            <a:r>
              <a:rPr lang="en-US" altLang="en-US" sz="2800" dirty="0">
                <a:solidFill>
                  <a:schemeClr val="tx1"/>
                </a:solidFill>
              </a:rPr>
              <a:t>List some options for decrypting drives encrypted with whole disk encryption</a:t>
            </a:r>
          </a:p>
          <a:p>
            <a:pPr algn="just">
              <a:defRPr/>
            </a:pPr>
            <a:r>
              <a:rPr lang="en-US" altLang="en-US" sz="2800" dirty="0">
                <a:solidFill>
                  <a:schemeClr val="tx1"/>
                </a:solidFill>
              </a:rPr>
              <a:t>Explain how the Windows Registry works</a:t>
            </a:r>
          </a:p>
          <a:p>
            <a:pPr algn="just">
              <a:defRPr/>
            </a:pPr>
            <a:r>
              <a:rPr lang="en-US" altLang="en-US" sz="2800" dirty="0">
                <a:solidFill>
                  <a:schemeClr val="tx1"/>
                </a:solidFill>
              </a:rPr>
              <a:t>Describe Microsoft startup tasks</a:t>
            </a:r>
          </a:p>
          <a:p>
            <a:pPr algn="just">
              <a:defRPr/>
            </a:pPr>
            <a:r>
              <a:rPr lang="en-US" altLang="en-US" sz="2800" dirty="0">
                <a:solidFill>
                  <a:schemeClr val="tx1"/>
                </a:solidFill>
              </a:rPr>
              <a:t>Explain the purpose of a virtual machine</a:t>
            </a:r>
          </a:p>
          <a:p>
            <a:pPr indent="-457200" algn="just">
              <a:defRPr/>
            </a:pPr>
            <a:endParaRPr lang="en-US" altLang="en-US" sz="2800" dirty="0">
              <a:solidFill>
                <a:schemeClr val="tx1"/>
              </a:solidFill>
            </a:endParaRPr>
          </a:p>
        </p:txBody>
      </p:sp>
      <p:sp>
        <p:nvSpPr>
          <p:cNvPr id="3" name="Text Placeholder 2"/>
          <p:cNvSpPr>
            <a:spLocks noGrp="1"/>
          </p:cNvSpPr>
          <p:nvPr>
            <p:ph type="body" idx="2"/>
          </p:nvPr>
        </p:nvSpPr>
        <p:spPr/>
        <p:txBody>
          <a:bodyPr>
            <a:normAutofit fontScale="77500" lnSpcReduction="20000"/>
          </a:bodyPr>
          <a:lstStyle/>
          <a:p>
            <a:endParaRPr lang="en-US"/>
          </a:p>
        </p:txBody>
      </p:sp>
      <p:sp>
        <p:nvSpPr>
          <p:cNvPr id="8197" name="Slide Number Placeholder 4">
            <a:extLst>
              <a:ext uri="{FF2B5EF4-FFF2-40B4-BE49-F238E27FC236}">
                <a16:creationId xmlns:a16="http://schemas.microsoft.com/office/drawing/2014/main" id="{AE427307-C578-334E-A95D-87E7626EA1F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2DCF3B7-9E1A-9E4B-9E93-4DEA1713DB5B}" type="slidenum">
              <a:rPr lang="en-US" altLang="en-US"/>
              <a:pPr eaLnBrk="1" hangingPunct="1"/>
              <a:t>2</a:t>
            </a:fld>
            <a:endParaRPr lang="en-US" altLang="en-US"/>
          </a:p>
        </p:txBody>
      </p:sp>
      <p:sp>
        <p:nvSpPr>
          <p:cNvPr id="6" name="Footer Placeholder 5">
            <a:extLst>
              <a:ext uri="{FF2B5EF4-FFF2-40B4-BE49-F238E27FC236}">
                <a16:creationId xmlns:a16="http://schemas.microsoft.com/office/drawing/2014/main" id="{11EB2AE0-80BE-3F4B-92BA-70F7AC43442C}"/>
              </a:ext>
            </a:extLst>
          </p:cNvPr>
          <p:cNvSpPr>
            <a:spLocks noGrp="1"/>
          </p:cNvSpPr>
          <p:nvPr>
            <p:ph type="ftr" sz="quarter" idx="4294967295"/>
          </p:nvPr>
        </p:nvSpPr>
        <p:spPr>
          <a:xfrm>
            <a:off x="3149600" y="6578600"/>
            <a:ext cx="9042400" cy="244475"/>
          </a:xfrm>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7123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05130873-4D00-1140-AB8F-B869A7BFBB9F}"/>
              </a:ext>
            </a:extLst>
          </p:cNvPr>
          <p:cNvSpPr>
            <a:spLocks noGrp="1" noChangeArrowheads="1"/>
          </p:cNvSpPr>
          <p:nvPr>
            <p:ph type="title"/>
          </p:nvPr>
        </p:nvSpPr>
        <p:spPr/>
        <p:txBody>
          <a:bodyPr>
            <a:normAutofit/>
          </a:bodyPr>
          <a:lstStyle/>
          <a:p>
            <a:r>
              <a:rPr lang="en-US" altLang="en-US"/>
              <a:t>Examining FAT Disks (4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total disk space for a file is 64 sectors times 512 bytes = 32,768 bytes. The file slack space is 27,648 bytes, 5120 bytes document uses up to 10 sectors, r a m slack uses 120 bytes, and the next segment is e o f.">
            <a:extLst>
              <a:ext uri="{FF2B5EF4-FFF2-40B4-BE49-F238E27FC236}">
                <a16:creationId xmlns:a16="http://schemas.microsoft.com/office/drawing/2014/main" id="{DB5CF30B-0486-544D-86E1-55E7DE2CCF1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84636" y="1538287"/>
            <a:ext cx="11595935" cy="4114367"/>
          </a:xfrm>
        </p:spPr>
      </p:pic>
      <p:sp>
        <p:nvSpPr>
          <p:cNvPr id="4" name="Footer Placeholder 3">
            <a:extLst>
              <a:ext uri="{FF2B5EF4-FFF2-40B4-BE49-F238E27FC236}">
                <a16:creationId xmlns:a16="http://schemas.microsoft.com/office/drawing/2014/main" id="{24149DD9-24F6-654B-AA10-28A5491B5E34}"/>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7653" name="Slide Number Placeholder 4">
            <a:extLst>
              <a:ext uri="{FF2B5EF4-FFF2-40B4-BE49-F238E27FC236}">
                <a16:creationId xmlns:a16="http://schemas.microsoft.com/office/drawing/2014/main" id="{50D9409D-89D5-1740-988B-90D75EA6F7F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AA2C39-40C1-DE49-AFB9-ABECBB93742D}" type="slidenum">
              <a:rPr lang="en-US" altLang="en-US"/>
              <a:pPr eaLnBrk="1" hangingPunct="1"/>
              <a:t>20</a:t>
            </a:fld>
            <a:endParaRPr lang="en-US" altLang="en-US"/>
          </a:p>
        </p:txBody>
      </p:sp>
    </p:spTree>
    <p:extLst>
      <p:ext uri="{BB962C8B-B14F-4D97-AF65-F5344CB8AC3E}">
        <p14:creationId xmlns:p14="http://schemas.microsoft.com/office/powerpoint/2010/main" val="363707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F66A3A-A84E-2449-8917-F3C098D9EE68}"/>
              </a:ext>
            </a:extLst>
          </p:cNvPr>
          <p:cNvSpPr>
            <a:spLocks noGrp="1" noChangeArrowheads="1"/>
          </p:cNvSpPr>
          <p:nvPr>
            <p:ph type="title"/>
          </p:nvPr>
        </p:nvSpPr>
        <p:spPr/>
        <p:txBody>
          <a:bodyPr>
            <a:normAutofit/>
          </a:bodyPr>
          <a:lstStyle/>
          <a:p>
            <a:pPr eaLnBrk="1" hangingPunct="1"/>
            <a:r>
              <a:rPr lang="en-US" altLang="en-US" dirty="0"/>
              <a:t>Examining FAT Disks (5 of 7)</a:t>
            </a:r>
          </a:p>
        </p:txBody>
      </p:sp>
      <p:sp>
        <p:nvSpPr>
          <p:cNvPr id="28677" name="Rectangle 3">
            <a:extLst>
              <a:ext uri="{FF2B5EF4-FFF2-40B4-BE49-F238E27FC236}">
                <a16:creationId xmlns:a16="http://schemas.microsoft.com/office/drawing/2014/main" id="{2B9B6EB7-5141-0B4F-AC79-297DB826AF57}"/>
              </a:ext>
            </a:extLst>
          </p:cNvPr>
          <p:cNvSpPr>
            <a:spLocks noGrp="1" noChangeArrowheads="1"/>
          </p:cNvSpPr>
          <p:nvPr>
            <p:ph type="body" idx="1"/>
          </p:nvPr>
        </p:nvSpPr>
        <p:spPr/>
        <p:txBody>
          <a:bodyPr rtlCol="0">
            <a:noAutofit/>
          </a:bodyPr>
          <a:lstStyle/>
          <a:p>
            <a:pPr algn="just">
              <a:defRPr/>
            </a:pPr>
            <a:r>
              <a:rPr lang="en-US" altLang="en-US" sz="2600" dirty="0">
                <a:solidFill>
                  <a:schemeClr val="tx1"/>
                </a:solidFill>
              </a:rPr>
              <a:t>When you run out of room for an allocated cluster</a:t>
            </a:r>
          </a:p>
          <a:p>
            <a:pPr lvl="1" algn="just">
              <a:defRPr/>
            </a:pPr>
            <a:r>
              <a:rPr lang="en-US" altLang="en-US" sz="2600" dirty="0">
                <a:solidFill>
                  <a:schemeClr val="tx1"/>
                </a:solidFill>
              </a:rPr>
              <a:t>OS allocates </a:t>
            </a:r>
            <a:r>
              <a:rPr lang="en-US" altLang="en-US" sz="2600" b="1" dirty="0">
                <a:solidFill>
                  <a:srgbClr val="FF0000"/>
                </a:solidFill>
              </a:rPr>
              <a:t>another cluster </a:t>
            </a:r>
            <a:r>
              <a:rPr lang="en-US" altLang="en-US" sz="2600" dirty="0">
                <a:solidFill>
                  <a:schemeClr val="tx1"/>
                </a:solidFill>
              </a:rPr>
              <a:t>for your file</a:t>
            </a:r>
          </a:p>
          <a:p>
            <a:pPr algn="just">
              <a:defRPr/>
            </a:pPr>
            <a:r>
              <a:rPr lang="en-US" altLang="en-US" sz="2600" dirty="0">
                <a:solidFill>
                  <a:schemeClr val="tx1"/>
                </a:solidFill>
              </a:rPr>
              <a:t>As files grow and require more disk space, assigned clusters are chained together</a:t>
            </a:r>
          </a:p>
          <a:p>
            <a:pPr lvl="1" algn="just">
              <a:defRPr/>
            </a:pPr>
            <a:r>
              <a:rPr lang="en-US" altLang="en-US" sz="2600" dirty="0">
                <a:solidFill>
                  <a:schemeClr val="tx1"/>
                </a:solidFill>
              </a:rPr>
              <a:t>The chain can be broken or fragmented</a:t>
            </a:r>
          </a:p>
          <a:p>
            <a:pPr algn="just">
              <a:defRPr/>
            </a:pPr>
            <a:r>
              <a:rPr lang="en-US" altLang="en-US" sz="2600" dirty="0">
                <a:solidFill>
                  <a:schemeClr val="tx1"/>
                </a:solidFill>
              </a:rPr>
              <a:t>When the OS stores data in a FAT file system, it assigns a starting cluster position to a file</a:t>
            </a:r>
          </a:p>
          <a:p>
            <a:pPr lvl="1" algn="just">
              <a:defRPr/>
            </a:pPr>
            <a:r>
              <a:rPr lang="en-US" altLang="en-US" sz="2600" dirty="0">
                <a:solidFill>
                  <a:schemeClr val="tx1"/>
                </a:solidFill>
              </a:rPr>
              <a:t>Data for the file is written to the first sector of the first assigned cluster</a:t>
            </a:r>
          </a:p>
          <a:p>
            <a:pPr marL="0" indent="0" algn="just">
              <a:buNone/>
              <a:defRPr/>
            </a:pPr>
            <a:endParaRPr lang="en-US" altLang="en-US" sz="2600" dirty="0">
              <a:solidFill>
                <a:schemeClr val="tx1"/>
              </a:solidFill>
            </a:endParaRPr>
          </a:p>
        </p:txBody>
      </p:sp>
      <p:sp>
        <p:nvSpPr>
          <p:cNvPr id="3" name="Text Placeholder 2"/>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43995D4A-84B1-7F45-8064-D1B2ECDCC61E}"/>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 name="Slide Number Placeholder 4">
            <a:extLst>
              <a:ext uri="{FF2B5EF4-FFF2-40B4-BE49-F238E27FC236}">
                <a16:creationId xmlns:a16="http://schemas.microsoft.com/office/drawing/2014/main" id="{AEB00EAC-63D3-8448-B9E3-43B369E4E509}"/>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A116B03-4304-D849-9EC5-9AD372DD3238}" type="slidenum">
              <a:rPr lang="en-US" altLang="en-US"/>
              <a:pPr eaLnBrk="1" hangingPunct="1"/>
              <a:t>21</a:t>
            </a:fld>
            <a:endParaRPr lang="en-US" altLang="en-US"/>
          </a:p>
        </p:txBody>
      </p:sp>
    </p:spTree>
    <p:extLst>
      <p:ext uri="{BB962C8B-B14F-4D97-AF65-F5344CB8AC3E}">
        <p14:creationId xmlns:p14="http://schemas.microsoft.com/office/powerpoint/2010/main" val="32296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98A1C544-5720-1D4C-8000-C59E5CEA48DA}"/>
              </a:ext>
            </a:extLst>
          </p:cNvPr>
          <p:cNvSpPr>
            <a:spLocks noGrp="1" noChangeArrowheads="1"/>
          </p:cNvSpPr>
          <p:nvPr>
            <p:ph type="title"/>
          </p:nvPr>
        </p:nvSpPr>
        <p:spPr/>
        <p:txBody>
          <a:bodyPr>
            <a:normAutofit/>
          </a:bodyPr>
          <a:lstStyle/>
          <a:p>
            <a:r>
              <a:rPr lang="en-US" altLang="en-US"/>
              <a:t>Examining FAT Disks (6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screenshot shows an example of word 2003, dot, d o c dialog box. The dialog box shows clusters from 478 to 483, 2048. Total is 6 and the fragment is 1. ">
            <a:extLst>
              <a:ext uri="{FF2B5EF4-FFF2-40B4-BE49-F238E27FC236}">
                <a16:creationId xmlns:a16="http://schemas.microsoft.com/office/drawing/2014/main" id="{28CABF29-4E20-194A-BF6B-515EC5C39A7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8200" y="-67458"/>
            <a:ext cx="5429394" cy="8793144"/>
          </a:xfrm>
        </p:spPr>
      </p:pic>
      <p:sp>
        <p:nvSpPr>
          <p:cNvPr id="4" name="Footer Placeholder 3">
            <a:extLst>
              <a:ext uri="{FF2B5EF4-FFF2-40B4-BE49-F238E27FC236}">
                <a16:creationId xmlns:a16="http://schemas.microsoft.com/office/drawing/2014/main" id="{A6721857-DC1A-7E4A-B7C8-2B6ED294E969}"/>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9701" name="Slide Number Placeholder 4">
            <a:extLst>
              <a:ext uri="{FF2B5EF4-FFF2-40B4-BE49-F238E27FC236}">
                <a16:creationId xmlns:a16="http://schemas.microsoft.com/office/drawing/2014/main" id="{1CD6B0E6-656A-6F47-ACBF-D61DEA93F4A7}"/>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A17FE1D-EECE-C448-B7F8-299548DB7C2F}" type="slidenum">
              <a:rPr lang="en-US" altLang="en-US"/>
              <a:pPr eaLnBrk="1" hangingPunct="1"/>
              <a:t>22</a:t>
            </a:fld>
            <a:endParaRPr lang="en-US" altLang="en-US"/>
          </a:p>
        </p:txBody>
      </p:sp>
    </p:spTree>
    <p:extLst>
      <p:ext uri="{BB962C8B-B14F-4D97-AF65-F5344CB8AC3E}">
        <p14:creationId xmlns:p14="http://schemas.microsoft.com/office/powerpoint/2010/main" val="334643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5E5C93FE-7A3F-F04D-BB37-E38808CED94A}"/>
              </a:ext>
            </a:extLst>
          </p:cNvPr>
          <p:cNvSpPr>
            <a:spLocks noGrp="1" noChangeArrowheads="1"/>
          </p:cNvSpPr>
          <p:nvPr>
            <p:ph type="title"/>
          </p:nvPr>
        </p:nvSpPr>
        <p:spPr/>
        <p:txBody>
          <a:bodyPr>
            <a:normAutofit/>
          </a:bodyPr>
          <a:lstStyle/>
          <a:p>
            <a:pPr eaLnBrk="1" hangingPunct="1"/>
            <a:r>
              <a:rPr lang="en-US" altLang="en-US" dirty="0"/>
              <a:t>Examining FAT Disks (7 of 7)</a:t>
            </a:r>
          </a:p>
        </p:txBody>
      </p:sp>
      <p:sp>
        <p:nvSpPr>
          <p:cNvPr id="30722" name="Rectangle 3">
            <a:extLst>
              <a:ext uri="{FF2B5EF4-FFF2-40B4-BE49-F238E27FC236}">
                <a16:creationId xmlns:a16="http://schemas.microsoft.com/office/drawing/2014/main" id="{226FE45A-0A8A-D047-AB32-1A47F1C2042C}"/>
              </a:ext>
            </a:extLst>
          </p:cNvPr>
          <p:cNvSpPr>
            <a:spLocks noGrp="1" noChangeArrowheads="1"/>
          </p:cNvSpPr>
          <p:nvPr>
            <p:ph type="body" idx="1"/>
          </p:nvPr>
        </p:nvSpPr>
        <p:spPr/>
        <p:txBody>
          <a:bodyPr>
            <a:normAutofit/>
          </a:bodyPr>
          <a:lstStyle/>
          <a:p>
            <a:pPr algn="just" eaLnBrk="1" hangingPunct="1"/>
            <a:r>
              <a:rPr lang="en-US" altLang="en-US" sz="2600" dirty="0">
                <a:solidFill>
                  <a:schemeClr val="tx1"/>
                </a:solidFill>
              </a:rPr>
              <a:t>When this first assigned cluster is filled and runs out of room</a:t>
            </a:r>
          </a:p>
          <a:p>
            <a:pPr lvl="1" algn="just" eaLnBrk="1" hangingPunct="1"/>
            <a:r>
              <a:rPr lang="en-US" altLang="en-US" sz="2600" dirty="0">
                <a:solidFill>
                  <a:schemeClr val="tx1"/>
                </a:solidFill>
              </a:rPr>
              <a:t>FAT assigns the next available cluster to the file</a:t>
            </a:r>
          </a:p>
          <a:p>
            <a:pPr algn="just" eaLnBrk="1" hangingPunct="1"/>
            <a:r>
              <a:rPr lang="en-US" altLang="en-US" sz="2600" dirty="0">
                <a:solidFill>
                  <a:schemeClr val="tx1"/>
                </a:solidFill>
              </a:rPr>
              <a:t>If the next available cluster isn’t contiguous to the current cluster</a:t>
            </a:r>
          </a:p>
          <a:p>
            <a:pPr lvl="1" algn="just" eaLnBrk="1" hangingPunct="1"/>
            <a:r>
              <a:rPr lang="en-US" altLang="en-US" sz="2600" dirty="0">
                <a:solidFill>
                  <a:schemeClr val="tx1"/>
                </a:solidFill>
              </a:rPr>
              <a:t>File becomes fragmented</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F46F3800-1718-3942-8340-F49A008958C3}"/>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0725" name="Slide Number Placeholder 4">
            <a:extLst>
              <a:ext uri="{FF2B5EF4-FFF2-40B4-BE49-F238E27FC236}">
                <a16:creationId xmlns:a16="http://schemas.microsoft.com/office/drawing/2014/main" id="{D7901E8D-6F5F-B646-8BCE-DEEC862DCEF8}"/>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7B9B16B-F3B0-624D-9584-86934A55E478}" type="slidenum">
              <a:rPr lang="en-US" altLang="en-US"/>
              <a:pPr eaLnBrk="1" hangingPunct="1"/>
              <a:t>23</a:t>
            </a:fld>
            <a:endParaRPr lang="en-US" altLang="en-US"/>
          </a:p>
        </p:txBody>
      </p:sp>
    </p:spTree>
    <p:extLst>
      <p:ext uri="{BB962C8B-B14F-4D97-AF65-F5344CB8AC3E}">
        <p14:creationId xmlns:p14="http://schemas.microsoft.com/office/powerpoint/2010/main" val="12008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153C1C16-C31F-284F-B1B6-13246C1AE3E7}"/>
              </a:ext>
            </a:extLst>
          </p:cNvPr>
          <p:cNvSpPr>
            <a:spLocks noGrp="1" noChangeArrowheads="1"/>
          </p:cNvSpPr>
          <p:nvPr>
            <p:ph type="title"/>
          </p:nvPr>
        </p:nvSpPr>
        <p:spPr/>
        <p:txBody>
          <a:bodyPr>
            <a:normAutofit/>
          </a:bodyPr>
          <a:lstStyle/>
          <a:p>
            <a:pPr eaLnBrk="1" hangingPunct="1"/>
            <a:r>
              <a:rPr lang="en-US" altLang="en-US"/>
              <a:t>Deleting FAT Files</a:t>
            </a:r>
          </a:p>
        </p:txBody>
      </p:sp>
      <p:sp>
        <p:nvSpPr>
          <p:cNvPr id="31746" name="Rectangle 3">
            <a:extLst>
              <a:ext uri="{FF2B5EF4-FFF2-40B4-BE49-F238E27FC236}">
                <a16:creationId xmlns:a16="http://schemas.microsoft.com/office/drawing/2014/main" id="{5A0773D4-C94A-024E-A63D-49512510ED36}"/>
              </a:ext>
            </a:extLst>
          </p:cNvPr>
          <p:cNvSpPr>
            <a:spLocks noGrp="1" noChangeArrowheads="1"/>
          </p:cNvSpPr>
          <p:nvPr>
            <p:ph type="body" idx="1"/>
          </p:nvPr>
        </p:nvSpPr>
        <p:spPr/>
        <p:txBody>
          <a:bodyPr>
            <a:noAutofit/>
          </a:bodyPr>
          <a:lstStyle/>
          <a:p>
            <a:pPr algn="just" eaLnBrk="1" hangingPunct="1"/>
            <a:r>
              <a:rPr lang="en-US" altLang="en-US" sz="2600" dirty="0">
                <a:solidFill>
                  <a:schemeClr val="tx1"/>
                </a:solidFill>
              </a:rPr>
              <a:t>In Microsoft OSs, when a </a:t>
            </a:r>
            <a:r>
              <a:rPr lang="en-US" altLang="en-US" sz="2600" b="1" dirty="0">
                <a:solidFill>
                  <a:srgbClr val="FF0000"/>
                </a:solidFill>
              </a:rPr>
              <a:t>file is deleted</a:t>
            </a:r>
          </a:p>
          <a:p>
            <a:pPr lvl="1" algn="just" eaLnBrk="1" hangingPunct="1"/>
            <a:r>
              <a:rPr lang="en-US" altLang="en-US" sz="2600" b="1" dirty="0">
                <a:solidFill>
                  <a:srgbClr val="FF0000"/>
                </a:solidFill>
              </a:rPr>
              <a:t>Directory entry </a:t>
            </a:r>
            <a:r>
              <a:rPr lang="en-US" altLang="en-US" sz="2600" dirty="0">
                <a:solidFill>
                  <a:schemeClr val="tx1"/>
                </a:solidFill>
              </a:rPr>
              <a:t>is marked as a deleted file</a:t>
            </a:r>
          </a:p>
          <a:p>
            <a:pPr lvl="2" algn="just" eaLnBrk="1" hangingPunct="1"/>
            <a:r>
              <a:rPr lang="en-US" altLang="en-US" sz="2600" dirty="0">
                <a:solidFill>
                  <a:schemeClr val="tx1"/>
                </a:solidFill>
              </a:rPr>
              <a:t>With the HEX E5 character replacing the first letter of the filename</a:t>
            </a:r>
          </a:p>
          <a:p>
            <a:pPr lvl="2" algn="just" eaLnBrk="1" hangingPunct="1"/>
            <a:r>
              <a:rPr lang="en-US" altLang="en-US" sz="2600" b="1" dirty="0">
                <a:solidFill>
                  <a:srgbClr val="FF0000"/>
                </a:solidFill>
              </a:rPr>
              <a:t>FAT chain </a:t>
            </a:r>
            <a:r>
              <a:rPr lang="en-US" altLang="en-US" sz="2600" dirty="0">
                <a:solidFill>
                  <a:schemeClr val="tx1"/>
                </a:solidFill>
              </a:rPr>
              <a:t>for that file is set to 0</a:t>
            </a:r>
          </a:p>
          <a:p>
            <a:pPr algn="just" eaLnBrk="1" hangingPunct="1"/>
            <a:r>
              <a:rPr lang="en-US" altLang="en-US" sz="2600" dirty="0">
                <a:solidFill>
                  <a:schemeClr val="tx1"/>
                </a:solidFill>
              </a:rPr>
              <a:t>Data in the file remains on the disk drive</a:t>
            </a:r>
          </a:p>
          <a:p>
            <a:pPr algn="just" eaLnBrk="1" hangingPunct="1"/>
            <a:r>
              <a:rPr lang="en-US" altLang="en-US" sz="2600" dirty="0">
                <a:solidFill>
                  <a:schemeClr val="tx1"/>
                </a:solidFill>
              </a:rPr>
              <a:t>Area of the disk where the deleted file resides becomes </a:t>
            </a:r>
            <a:r>
              <a:rPr lang="en-US" altLang="en-US" sz="2600" b="1" dirty="0">
                <a:solidFill>
                  <a:srgbClr val="FF0000"/>
                </a:solidFill>
              </a:rPr>
              <a:t>unallocated disk space</a:t>
            </a:r>
          </a:p>
          <a:p>
            <a:pPr lvl="1" algn="just" eaLnBrk="1" hangingPunct="1"/>
            <a:r>
              <a:rPr lang="en-US" altLang="en-US" sz="2600" dirty="0">
                <a:solidFill>
                  <a:schemeClr val="tx1"/>
                </a:solidFill>
              </a:rPr>
              <a:t>Available to receive new data from newly created files or other files needing more space</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87B5E9AB-3489-4544-9688-E21A5977E245}"/>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1749" name="Slide Number Placeholder 4">
            <a:extLst>
              <a:ext uri="{FF2B5EF4-FFF2-40B4-BE49-F238E27FC236}">
                <a16:creationId xmlns:a16="http://schemas.microsoft.com/office/drawing/2014/main" id="{FE36EE3C-B67D-9849-9AE3-CDABB32598D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BD6610F-18B2-A343-A3D1-27FF000E68F1}" type="slidenum">
              <a:rPr lang="en-US" altLang="en-US"/>
              <a:pPr eaLnBrk="1" hangingPunct="1"/>
              <a:t>24</a:t>
            </a:fld>
            <a:endParaRPr lang="en-US" altLang="en-US"/>
          </a:p>
        </p:txBody>
      </p:sp>
    </p:spTree>
    <p:extLst>
      <p:ext uri="{BB962C8B-B14F-4D97-AF65-F5344CB8AC3E}">
        <p14:creationId xmlns:p14="http://schemas.microsoft.com/office/powerpoint/2010/main" val="383022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D1568BBF-6DF6-A44C-889E-98D3038B2FC7}"/>
              </a:ext>
            </a:extLst>
          </p:cNvPr>
          <p:cNvSpPr>
            <a:spLocks noGrp="1" noChangeArrowheads="1"/>
          </p:cNvSpPr>
          <p:nvPr>
            <p:ph type="title"/>
          </p:nvPr>
        </p:nvSpPr>
        <p:spPr/>
        <p:txBody>
          <a:bodyPr>
            <a:normAutofit/>
          </a:bodyPr>
          <a:lstStyle/>
          <a:p>
            <a:pPr eaLnBrk="1" hangingPunct="1"/>
            <a:r>
              <a:rPr lang="en-US" altLang="en-US" dirty="0"/>
              <a:t>Examining NTFS Disks (1 of 3)</a:t>
            </a:r>
          </a:p>
        </p:txBody>
      </p:sp>
      <p:sp>
        <p:nvSpPr>
          <p:cNvPr id="32770" name="Rectangle 3">
            <a:extLst>
              <a:ext uri="{FF2B5EF4-FFF2-40B4-BE49-F238E27FC236}">
                <a16:creationId xmlns:a16="http://schemas.microsoft.com/office/drawing/2014/main" id="{07CA0A7E-01EB-684C-9E02-E91CD7B65BB7}"/>
              </a:ext>
            </a:extLst>
          </p:cNvPr>
          <p:cNvSpPr>
            <a:spLocks noGrp="1" noChangeArrowheads="1"/>
          </p:cNvSpPr>
          <p:nvPr>
            <p:ph type="body" idx="1"/>
          </p:nvPr>
        </p:nvSpPr>
        <p:spPr/>
        <p:txBody>
          <a:bodyPr>
            <a:noAutofit/>
          </a:bodyPr>
          <a:lstStyle/>
          <a:p>
            <a:pPr eaLnBrk="1" hangingPunct="1"/>
            <a:r>
              <a:rPr lang="en-US" altLang="en-US" sz="2600" b="1" dirty="0">
                <a:solidFill>
                  <a:srgbClr val="FF0000"/>
                </a:solidFill>
              </a:rPr>
              <a:t>NT File System (NTFS)</a:t>
            </a:r>
          </a:p>
          <a:p>
            <a:pPr lvl="1" eaLnBrk="1" hangingPunct="1"/>
            <a:r>
              <a:rPr lang="en-US" altLang="en-US" sz="2600" dirty="0">
                <a:solidFill>
                  <a:schemeClr val="tx1"/>
                </a:solidFill>
              </a:rPr>
              <a:t>Introduced with Windows NT</a:t>
            </a:r>
          </a:p>
          <a:p>
            <a:pPr lvl="1" eaLnBrk="1" hangingPunct="1"/>
            <a:r>
              <a:rPr lang="en-US" altLang="en-US" sz="2600" dirty="0">
                <a:solidFill>
                  <a:schemeClr val="tx1"/>
                </a:solidFill>
              </a:rPr>
              <a:t>Primary file system for Windows 10</a:t>
            </a:r>
          </a:p>
          <a:p>
            <a:pPr eaLnBrk="1" hangingPunct="1"/>
            <a:r>
              <a:rPr lang="en-US" altLang="en-US" sz="2600" dirty="0">
                <a:solidFill>
                  <a:schemeClr val="tx1"/>
                </a:solidFill>
              </a:rPr>
              <a:t>Improvements over FAT file systems</a:t>
            </a:r>
          </a:p>
          <a:p>
            <a:pPr lvl="1" eaLnBrk="1" hangingPunct="1"/>
            <a:r>
              <a:rPr lang="en-US" altLang="en-US" sz="2600" dirty="0">
                <a:solidFill>
                  <a:schemeClr val="tx1"/>
                </a:solidFill>
              </a:rPr>
              <a:t>NTFS provides </a:t>
            </a:r>
            <a:r>
              <a:rPr lang="en-US" altLang="en-US" sz="2600" b="1" dirty="0">
                <a:solidFill>
                  <a:srgbClr val="FF0000"/>
                </a:solidFill>
              </a:rPr>
              <a:t>more information about a file</a:t>
            </a:r>
          </a:p>
          <a:p>
            <a:pPr lvl="1" eaLnBrk="1" hangingPunct="1"/>
            <a:r>
              <a:rPr lang="en-US" altLang="en-US" sz="2600" dirty="0">
                <a:solidFill>
                  <a:schemeClr val="tx1"/>
                </a:solidFill>
              </a:rPr>
              <a:t>NTFS gives </a:t>
            </a:r>
            <a:r>
              <a:rPr lang="en-US" altLang="en-US" sz="2600" b="1" dirty="0">
                <a:solidFill>
                  <a:srgbClr val="FF0000"/>
                </a:solidFill>
              </a:rPr>
              <a:t>more control over files and folders</a:t>
            </a:r>
          </a:p>
          <a:p>
            <a:pPr eaLnBrk="1" hangingPunct="1"/>
            <a:r>
              <a:rPr lang="en-US" altLang="en-US" sz="2600" dirty="0">
                <a:solidFill>
                  <a:schemeClr val="tx1"/>
                </a:solidFill>
              </a:rPr>
              <a:t>NTFS was Microsoft’s move toward a </a:t>
            </a:r>
            <a:r>
              <a:rPr lang="en-US" altLang="en-US" sz="2600" b="1" dirty="0">
                <a:solidFill>
                  <a:srgbClr val="FF0000"/>
                </a:solidFill>
              </a:rPr>
              <a:t>journaling file system</a:t>
            </a:r>
          </a:p>
          <a:p>
            <a:pPr lvl="1" eaLnBrk="1" hangingPunct="1"/>
            <a:r>
              <a:rPr lang="en-US" altLang="en-US" sz="2600" dirty="0">
                <a:solidFill>
                  <a:schemeClr val="tx1"/>
                </a:solidFill>
              </a:rPr>
              <a:t>It </a:t>
            </a:r>
            <a:r>
              <a:rPr lang="en-US" altLang="en-US" sz="2600" b="1" dirty="0">
                <a:solidFill>
                  <a:srgbClr val="FF0000"/>
                </a:solidFill>
              </a:rPr>
              <a:t>records a transaction </a:t>
            </a:r>
            <a:r>
              <a:rPr lang="en-US" altLang="en-US" sz="2600" dirty="0">
                <a:solidFill>
                  <a:schemeClr val="tx1"/>
                </a:solidFill>
              </a:rPr>
              <a:t>before the system carries it out</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BDB73804-CF40-5D49-BCB6-EDC8823D76ED}"/>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2773" name="Slide Number Placeholder 4">
            <a:extLst>
              <a:ext uri="{FF2B5EF4-FFF2-40B4-BE49-F238E27FC236}">
                <a16:creationId xmlns:a16="http://schemas.microsoft.com/office/drawing/2014/main" id="{E97E58E6-7C61-194C-87D8-A36708C1489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9BB4228-8D77-E94F-B197-5BEFE4B6B110}" type="slidenum">
              <a:rPr lang="en-US" altLang="en-US"/>
              <a:pPr eaLnBrk="1" hangingPunct="1"/>
              <a:t>25</a:t>
            </a:fld>
            <a:endParaRPr lang="en-US" altLang="en-US"/>
          </a:p>
        </p:txBody>
      </p:sp>
    </p:spTree>
    <p:extLst>
      <p:ext uri="{BB962C8B-B14F-4D97-AF65-F5344CB8AC3E}">
        <p14:creationId xmlns:p14="http://schemas.microsoft.com/office/powerpoint/2010/main" val="3004391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9FD2E1AD-C012-D843-B40A-92C8B7F2103C}"/>
              </a:ext>
            </a:extLst>
          </p:cNvPr>
          <p:cNvSpPr>
            <a:spLocks noGrp="1" noChangeArrowheads="1"/>
          </p:cNvSpPr>
          <p:nvPr>
            <p:ph type="title"/>
          </p:nvPr>
        </p:nvSpPr>
        <p:spPr/>
        <p:txBody>
          <a:bodyPr>
            <a:normAutofit/>
          </a:bodyPr>
          <a:lstStyle/>
          <a:p>
            <a:pPr eaLnBrk="1" hangingPunct="1"/>
            <a:r>
              <a:rPr lang="en-US" altLang="en-US" dirty="0"/>
              <a:t>Examining NTFS Disks (2 of 3)</a:t>
            </a:r>
          </a:p>
        </p:txBody>
      </p:sp>
      <p:sp>
        <p:nvSpPr>
          <p:cNvPr id="33794" name="Rectangle 3">
            <a:extLst>
              <a:ext uri="{FF2B5EF4-FFF2-40B4-BE49-F238E27FC236}">
                <a16:creationId xmlns:a16="http://schemas.microsoft.com/office/drawing/2014/main" id="{C925A688-7170-C943-848A-FE05F68FF953}"/>
              </a:ext>
            </a:extLst>
          </p:cNvPr>
          <p:cNvSpPr>
            <a:spLocks noGrp="1" noChangeArrowheads="1"/>
          </p:cNvSpPr>
          <p:nvPr>
            <p:ph type="body" idx="1"/>
          </p:nvPr>
        </p:nvSpPr>
        <p:spPr/>
        <p:txBody>
          <a:bodyPr>
            <a:noAutofit/>
          </a:bodyPr>
          <a:lstStyle/>
          <a:p>
            <a:pPr algn="just" eaLnBrk="1" hangingPunct="1"/>
            <a:r>
              <a:rPr lang="en-US" altLang="en-US" sz="2600" dirty="0">
                <a:solidFill>
                  <a:schemeClr val="tx1"/>
                </a:solidFill>
              </a:rPr>
              <a:t>In NTFS, everything written to the disk is considered a </a:t>
            </a:r>
            <a:r>
              <a:rPr lang="en-US" altLang="en-US" sz="2600" b="1" dirty="0">
                <a:solidFill>
                  <a:srgbClr val="FF0000"/>
                </a:solidFill>
              </a:rPr>
              <a:t>file</a:t>
            </a:r>
          </a:p>
          <a:p>
            <a:pPr algn="just" eaLnBrk="1" hangingPunct="1"/>
            <a:r>
              <a:rPr lang="en-US" altLang="en-US" sz="2600" dirty="0">
                <a:solidFill>
                  <a:schemeClr val="tx1"/>
                </a:solidFill>
              </a:rPr>
              <a:t>On an NTFS disk</a:t>
            </a:r>
          </a:p>
          <a:p>
            <a:pPr lvl="1" algn="just" eaLnBrk="1" hangingPunct="1"/>
            <a:r>
              <a:rPr lang="en-US" altLang="en-US" sz="2600" dirty="0">
                <a:solidFill>
                  <a:schemeClr val="tx1"/>
                </a:solidFill>
              </a:rPr>
              <a:t>First data set is the </a:t>
            </a:r>
            <a:r>
              <a:rPr lang="en-US" altLang="en-US" sz="2600" b="1" dirty="0">
                <a:solidFill>
                  <a:srgbClr val="FF0000"/>
                </a:solidFill>
              </a:rPr>
              <a:t>Partition Boot Sector</a:t>
            </a:r>
          </a:p>
          <a:p>
            <a:pPr lvl="1" algn="just" eaLnBrk="1" hangingPunct="1"/>
            <a:r>
              <a:rPr lang="en-US" altLang="en-US" sz="2600" dirty="0">
                <a:solidFill>
                  <a:schemeClr val="tx1"/>
                </a:solidFill>
              </a:rPr>
              <a:t>Next is </a:t>
            </a:r>
            <a:r>
              <a:rPr lang="en-US" altLang="en-US" sz="2600" b="1" dirty="0">
                <a:solidFill>
                  <a:srgbClr val="FF0000"/>
                </a:solidFill>
              </a:rPr>
              <a:t>Master File Table (MFT)</a:t>
            </a:r>
          </a:p>
          <a:p>
            <a:pPr algn="just" eaLnBrk="1" hangingPunct="1"/>
            <a:r>
              <a:rPr lang="en-US" altLang="en-US" sz="2600" dirty="0">
                <a:solidFill>
                  <a:schemeClr val="tx1"/>
                </a:solidFill>
              </a:rPr>
              <a:t>NTFS results in much </a:t>
            </a:r>
            <a:r>
              <a:rPr lang="en-US" altLang="en-US" sz="2600" b="1" dirty="0">
                <a:solidFill>
                  <a:srgbClr val="FF0000"/>
                </a:solidFill>
              </a:rPr>
              <a:t>less file slack space</a:t>
            </a:r>
          </a:p>
          <a:p>
            <a:pPr algn="just" eaLnBrk="1" hangingPunct="1"/>
            <a:r>
              <a:rPr lang="en-US" altLang="en-US" sz="2600" dirty="0">
                <a:solidFill>
                  <a:schemeClr val="tx1"/>
                </a:solidFill>
              </a:rPr>
              <a:t>Clusters are smaller for smaller disk drives</a:t>
            </a:r>
          </a:p>
          <a:p>
            <a:pPr algn="just"/>
            <a:r>
              <a:rPr lang="en-US" altLang="en-US" sz="2600" dirty="0">
                <a:solidFill>
                  <a:schemeClr val="tx1"/>
                </a:solidFill>
              </a:rPr>
              <a:t>NTFS also uses </a:t>
            </a:r>
            <a:r>
              <a:rPr lang="en-US" altLang="en-US" sz="2600" b="1" dirty="0">
                <a:solidFill>
                  <a:srgbClr val="FF0000"/>
                </a:solidFill>
              </a:rPr>
              <a:t>Unicode</a:t>
            </a:r>
          </a:p>
          <a:p>
            <a:pPr lvl="1" algn="just" eaLnBrk="1" hangingPunct="1"/>
            <a:r>
              <a:rPr lang="en-US" altLang="en-US" sz="2600" dirty="0">
                <a:solidFill>
                  <a:schemeClr val="tx1"/>
                </a:solidFill>
              </a:rPr>
              <a:t>An international data format</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BFA0E33A-57E7-AD41-A370-4F83C976C2D2}"/>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3797" name="Slide Number Placeholder 4">
            <a:extLst>
              <a:ext uri="{FF2B5EF4-FFF2-40B4-BE49-F238E27FC236}">
                <a16:creationId xmlns:a16="http://schemas.microsoft.com/office/drawing/2014/main" id="{B5F293A8-2953-8941-923A-A58819C54E9A}"/>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3E9B2A2-65F3-AB43-8823-3D4AEB8AEC22}" type="slidenum">
              <a:rPr lang="en-US" altLang="en-US"/>
              <a:pPr eaLnBrk="1" hangingPunct="1"/>
              <a:t>26</a:t>
            </a:fld>
            <a:endParaRPr lang="en-US" altLang="en-US"/>
          </a:p>
        </p:txBody>
      </p:sp>
    </p:spTree>
    <p:extLst>
      <p:ext uri="{BB962C8B-B14F-4D97-AF65-F5344CB8AC3E}">
        <p14:creationId xmlns:p14="http://schemas.microsoft.com/office/powerpoint/2010/main" val="137305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BF1A14C1-A6A1-7A4D-ABE5-79FAB8B48581}"/>
              </a:ext>
            </a:extLst>
          </p:cNvPr>
          <p:cNvSpPr>
            <a:spLocks noGrp="1" noChangeArrowheads="1"/>
          </p:cNvSpPr>
          <p:nvPr>
            <p:ph type="title"/>
          </p:nvPr>
        </p:nvSpPr>
        <p:spPr/>
        <p:txBody>
          <a:bodyPr>
            <a:normAutofit/>
          </a:bodyPr>
          <a:lstStyle/>
          <a:p>
            <a:r>
              <a:rPr lang="en-US" altLang="en-US"/>
              <a:t>Examining NTFS Disks (3 of 3)</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3 shows cluster sizes in NTFS disk">
            <a:extLst>
              <a:ext uri="{FF2B5EF4-FFF2-40B4-BE49-F238E27FC236}">
                <a16:creationId xmlns:a16="http://schemas.microsoft.com/office/drawing/2014/main" id="{25794C3A-81DF-1F4C-9261-969DC64D467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2456" y="927101"/>
            <a:ext cx="8195180" cy="5472817"/>
          </a:xfrm>
        </p:spPr>
      </p:pic>
      <p:sp>
        <p:nvSpPr>
          <p:cNvPr id="4" name="Footer Placeholder 3">
            <a:extLst>
              <a:ext uri="{FF2B5EF4-FFF2-40B4-BE49-F238E27FC236}">
                <a16:creationId xmlns:a16="http://schemas.microsoft.com/office/drawing/2014/main" id="{05D1BA65-18AB-C941-8FDB-003E3FCE1F5A}"/>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4821" name="Slide Number Placeholder 4">
            <a:extLst>
              <a:ext uri="{FF2B5EF4-FFF2-40B4-BE49-F238E27FC236}">
                <a16:creationId xmlns:a16="http://schemas.microsoft.com/office/drawing/2014/main" id="{8AF2C8E8-100D-AD4E-A56F-E1B986243E05}"/>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6DEAE3-90B7-744C-BFF7-8AA3560A7FBB}" type="slidenum">
              <a:rPr lang="en-US" altLang="en-US"/>
              <a:pPr eaLnBrk="1" hangingPunct="1"/>
              <a:t>27</a:t>
            </a:fld>
            <a:endParaRPr lang="en-US" altLang="en-US"/>
          </a:p>
        </p:txBody>
      </p:sp>
    </p:spTree>
    <p:extLst>
      <p:ext uri="{BB962C8B-B14F-4D97-AF65-F5344CB8AC3E}">
        <p14:creationId xmlns:p14="http://schemas.microsoft.com/office/powerpoint/2010/main" val="124668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098E6751-1EA7-334D-8EA7-3DE758769F56}"/>
              </a:ext>
            </a:extLst>
          </p:cNvPr>
          <p:cNvSpPr>
            <a:spLocks noGrp="1" noChangeArrowheads="1"/>
          </p:cNvSpPr>
          <p:nvPr>
            <p:ph type="title"/>
          </p:nvPr>
        </p:nvSpPr>
        <p:spPr/>
        <p:txBody>
          <a:bodyPr>
            <a:normAutofit/>
          </a:bodyPr>
          <a:lstStyle/>
          <a:p>
            <a:pPr eaLnBrk="1" hangingPunct="1"/>
            <a:r>
              <a:rPr lang="en-US" altLang="en-US" dirty="0"/>
              <a:t>NTFS System Files (1 of </a:t>
            </a:r>
            <a:r>
              <a:rPr lang="en-US" altLang="en-US" dirty="0" smtClean="0"/>
              <a:t>3)</a:t>
            </a:r>
            <a:endParaRPr lang="en-US" altLang="en-US" dirty="0"/>
          </a:p>
        </p:txBody>
      </p:sp>
      <p:sp>
        <p:nvSpPr>
          <p:cNvPr id="35842" name="Rectangle 3">
            <a:extLst>
              <a:ext uri="{FF2B5EF4-FFF2-40B4-BE49-F238E27FC236}">
                <a16:creationId xmlns:a16="http://schemas.microsoft.com/office/drawing/2014/main" id="{847F3BF2-9090-9B47-B454-B3DC4851285E}"/>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MFT contains information about all files on the disk</a:t>
            </a:r>
          </a:p>
          <a:p>
            <a:pPr lvl="1" eaLnBrk="1" hangingPunct="1"/>
            <a:r>
              <a:rPr lang="en-US" altLang="en-US" sz="2600" dirty="0">
                <a:solidFill>
                  <a:schemeClr val="tx1"/>
                </a:solidFill>
              </a:rPr>
              <a:t>Including the system files the OS uses</a:t>
            </a:r>
          </a:p>
          <a:p>
            <a:pPr eaLnBrk="1" hangingPunct="1"/>
            <a:r>
              <a:rPr lang="en-US" altLang="en-US" sz="2600" dirty="0">
                <a:solidFill>
                  <a:schemeClr val="tx1"/>
                </a:solidFill>
              </a:rPr>
              <a:t>In the MFT, the first </a:t>
            </a:r>
            <a:r>
              <a:rPr lang="en-US" altLang="en-US" sz="2600" b="1" u="sng" dirty="0">
                <a:solidFill>
                  <a:schemeClr val="tx1"/>
                </a:solidFill>
              </a:rPr>
              <a:t>15 records </a:t>
            </a:r>
            <a:r>
              <a:rPr lang="en-US" altLang="en-US" sz="2600" dirty="0">
                <a:solidFill>
                  <a:schemeClr val="tx1"/>
                </a:solidFill>
              </a:rPr>
              <a:t>are reserved for system files</a:t>
            </a:r>
          </a:p>
          <a:p>
            <a:pPr eaLnBrk="1" hangingPunct="1"/>
            <a:r>
              <a:rPr lang="en-US" altLang="en-US" sz="2600" dirty="0">
                <a:solidFill>
                  <a:schemeClr val="tx1"/>
                </a:solidFill>
              </a:rPr>
              <a:t>Records in the MFT are called </a:t>
            </a:r>
            <a:r>
              <a:rPr lang="en-US" altLang="en-US" sz="2600" b="1" dirty="0">
                <a:solidFill>
                  <a:srgbClr val="7030A0"/>
                </a:solidFill>
              </a:rPr>
              <a:t>metadata</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13A4C3C7-425A-AA43-978D-951838A80AB1}"/>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5845" name="Slide Number Placeholder 4">
            <a:extLst>
              <a:ext uri="{FF2B5EF4-FFF2-40B4-BE49-F238E27FC236}">
                <a16:creationId xmlns:a16="http://schemas.microsoft.com/office/drawing/2014/main" id="{046E5971-7B5B-5D42-AFA1-7973D611D16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1E52D52-B303-BB49-8AFD-5D7623B8A09C}" type="slidenum">
              <a:rPr lang="en-US" altLang="en-US"/>
              <a:pPr eaLnBrk="1" hangingPunct="1"/>
              <a:t>28</a:t>
            </a:fld>
            <a:endParaRPr lang="en-US" altLang="en-US"/>
          </a:p>
        </p:txBody>
      </p:sp>
    </p:spTree>
    <p:extLst>
      <p:ext uri="{BB962C8B-B14F-4D97-AF65-F5344CB8AC3E}">
        <p14:creationId xmlns:p14="http://schemas.microsoft.com/office/powerpoint/2010/main" val="365620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EF0A3489-BB97-8F4A-B0A3-BA35D90A30BC}"/>
              </a:ext>
            </a:extLst>
          </p:cNvPr>
          <p:cNvSpPr>
            <a:spLocks noGrp="1" noChangeArrowheads="1"/>
          </p:cNvSpPr>
          <p:nvPr>
            <p:ph type="title"/>
          </p:nvPr>
        </p:nvSpPr>
        <p:spPr/>
        <p:txBody>
          <a:bodyPr>
            <a:normAutofit/>
          </a:bodyPr>
          <a:lstStyle/>
          <a:p>
            <a:r>
              <a:rPr lang="en-US" altLang="en-US" dirty="0"/>
              <a:t>NTFS File System (2 of </a:t>
            </a:r>
            <a:r>
              <a:rPr lang="en-US" altLang="en-US" dirty="0" smtClean="0"/>
              <a:t>3)</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4 shows metadata records in the MFT">
            <a:extLst>
              <a:ext uri="{FF2B5EF4-FFF2-40B4-BE49-F238E27FC236}">
                <a16:creationId xmlns:a16="http://schemas.microsoft.com/office/drawing/2014/main" id="{0C0676DB-845E-7B45-B27B-91CCFED3EF7E}"/>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29247" y="1278639"/>
            <a:ext cx="10160000" cy="5018269"/>
          </a:xfrm>
        </p:spPr>
      </p:pic>
      <p:sp>
        <p:nvSpPr>
          <p:cNvPr id="4" name="Footer Placeholder 3">
            <a:extLst>
              <a:ext uri="{FF2B5EF4-FFF2-40B4-BE49-F238E27FC236}">
                <a16:creationId xmlns:a16="http://schemas.microsoft.com/office/drawing/2014/main" id="{CB9486BD-9237-204B-AECB-80950077F945}"/>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id="{52248EE9-00BE-9847-B7ED-19C385F654D5}"/>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29</a:t>
            </a:fld>
            <a:endParaRPr lang="en-US" altLang="en-US"/>
          </a:p>
        </p:txBody>
      </p:sp>
    </p:spTree>
    <p:extLst>
      <p:ext uri="{BB962C8B-B14F-4D97-AF65-F5344CB8AC3E}">
        <p14:creationId xmlns:p14="http://schemas.microsoft.com/office/powerpoint/2010/main" val="25136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FAED7D32-15C2-C745-AB7F-094ABEC00024}"/>
              </a:ext>
            </a:extLst>
          </p:cNvPr>
          <p:cNvSpPr>
            <a:spLocks noGrp="1" noChangeArrowheads="1"/>
          </p:cNvSpPr>
          <p:nvPr>
            <p:ph type="title"/>
          </p:nvPr>
        </p:nvSpPr>
        <p:spPr/>
        <p:txBody>
          <a:bodyPr>
            <a:normAutofit/>
          </a:bodyPr>
          <a:lstStyle/>
          <a:p>
            <a:pPr eaLnBrk="1" hangingPunct="1"/>
            <a:r>
              <a:rPr lang="en-US" altLang="en-US"/>
              <a:t>Understanding File Systems</a:t>
            </a:r>
          </a:p>
        </p:txBody>
      </p:sp>
      <p:sp>
        <p:nvSpPr>
          <p:cNvPr id="9218" name="Rectangle 3">
            <a:extLst>
              <a:ext uri="{FF2B5EF4-FFF2-40B4-BE49-F238E27FC236}">
                <a16:creationId xmlns:a16="http://schemas.microsoft.com/office/drawing/2014/main" id="{ED840E82-EEBF-5243-BE31-B1CF2EC79B47}"/>
              </a:ext>
            </a:extLst>
          </p:cNvPr>
          <p:cNvSpPr>
            <a:spLocks noGrp="1" noChangeArrowheads="1"/>
          </p:cNvSpPr>
          <p:nvPr>
            <p:ph type="body" idx="1"/>
          </p:nvPr>
        </p:nvSpPr>
        <p:spPr/>
        <p:txBody>
          <a:bodyPr>
            <a:noAutofit/>
          </a:bodyPr>
          <a:lstStyle/>
          <a:p>
            <a:pPr eaLnBrk="1" hangingPunct="1"/>
            <a:r>
              <a:rPr lang="en-US" altLang="en-US" sz="2800" dirty="0">
                <a:solidFill>
                  <a:schemeClr val="tx1"/>
                </a:solidFill>
              </a:rPr>
              <a:t>File system</a:t>
            </a:r>
          </a:p>
          <a:p>
            <a:pPr lvl="1" eaLnBrk="1" hangingPunct="1"/>
            <a:r>
              <a:rPr lang="en-US" altLang="en-US" sz="2800" dirty="0">
                <a:solidFill>
                  <a:schemeClr val="tx1"/>
                </a:solidFill>
              </a:rPr>
              <a:t>Gives OS a road map to data on a disk</a:t>
            </a:r>
          </a:p>
          <a:p>
            <a:pPr eaLnBrk="1" hangingPunct="1"/>
            <a:r>
              <a:rPr lang="en-US" altLang="en-US" sz="2800" dirty="0">
                <a:solidFill>
                  <a:schemeClr val="tx1"/>
                </a:solidFill>
              </a:rPr>
              <a:t>Type of file system an OS uses determines how data is stored on the disk</a:t>
            </a:r>
          </a:p>
          <a:p>
            <a:pPr eaLnBrk="1" hangingPunct="1"/>
            <a:r>
              <a:rPr lang="en-US" altLang="en-US" sz="2800" dirty="0">
                <a:solidFill>
                  <a:schemeClr val="tx1"/>
                </a:solidFill>
              </a:rPr>
              <a:t>When you need to access a suspect’s computer to acquire or inspect data</a:t>
            </a:r>
          </a:p>
          <a:p>
            <a:pPr lvl="1" eaLnBrk="1" hangingPunct="1"/>
            <a:r>
              <a:rPr lang="en-US" altLang="en-US" sz="2800" dirty="0">
                <a:solidFill>
                  <a:schemeClr val="tx1"/>
                </a:solidFill>
              </a:rPr>
              <a:t>You should be familiar with both the computer’s OS and file systems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99C9CB38-D4A3-DC48-A555-373AE0307767}"/>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9221" name="Slide Number Placeholder 4">
            <a:extLst>
              <a:ext uri="{FF2B5EF4-FFF2-40B4-BE49-F238E27FC236}">
                <a16:creationId xmlns:a16="http://schemas.microsoft.com/office/drawing/2014/main" id="{EFCBD351-E630-D24D-95BD-A728A8E9B774}"/>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83A3F68-FF7C-8149-81C2-F91904FF5D37}" type="slidenum">
              <a:rPr lang="en-US" altLang="en-US"/>
              <a:pPr eaLnBrk="1" hangingPunct="1"/>
              <a:t>3</a:t>
            </a:fld>
            <a:endParaRPr lang="en-US" altLang="en-US"/>
          </a:p>
        </p:txBody>
      </p:sp>
    </p:spTree>
    <p:extLst>
      <p:ext uri="{BB962C8B-B14F-4D97-AF65-F5344CB8AC3E}">
        <p14:creationId xmlns:p14="http://schemas.microsoft.com/office/powerpoint/2010/main" val="1401110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EF0A3489-BB97-8F4A-B0A3-BA35D90A30BC}"/>
              </a:ext>
            </a:extLst>
          </p:cNvPr>
          <p:cNvSpPr>
            <a:spLocks noGrp="1" noChangeArrowheads="1"/>
          </p:cNvSpPr>
          <p:nvPr>
            <p:ph type="title"/>
          </p:nvPr>
        </p:nvSpPr>
        <p:spPr/>
        <p:txBody>
          <a:bodyPr>
            <a:normAutofit/>
          </a:bodyPr>
          <a:lstStyle/>
          <a:p>
            <a:r>
              <a:rPr lang="en-US" altLang="en-US" dirty="0"/>
              <a:t>NTFS File System </a:t>
            </a:r>
            <a:r>
              <a:rPr lang="en-US" altLang="en-US" dirty="0" smtClean="0"/>
              <a:t>(3 </a:t>
            </a:r>
            <a:r>
              <a:rPr lang="en-US" altLang="en-US" dirty="0"/>
              <a:t>of </a:t>
            </a:r>
            <a:r>
              <a:rPr lang="en-US" altLang="en-US" dirty="0" smtClean="0"/>
              <a:t>3)</a:t>
            </a:r>
            <a:endParaRPr lang="en-US" altLang="en-US" dirty="0"/>
          </a:p>
        </p:txBody>
      </p:sp>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CB9486BD-9237-204B-AECB-80950077F945}"/>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id="{52248EE9-00BE-9847-B7ED-19C385F654D5}"/>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30</a:t>
            </a:fld>
            <a:endParaRPr lang="en-US" altLang="en-US"/>
          </a:p>
        </p:txBody>
      </p:sp>
      <p:pic>
        <p:nvPicPr>
          <p:cNvPr id="3" name="Content Placeholder 2" descr="Table 5-4 shows metadata records in the MFT (continued)"/>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29247" y="126011"/>
            <a:ext cx="8742218" cy="6452589"/>
          </a:xfrm>
        </p:spPr>
      </p:pic>
    </p:spTree>
    <p:extLst>
      <p:ext uri="{BB962C8B-B14F-4D97-AF65-F5344CB8AC3E}">
        <p14:creationId xmlns:p14="http://schemas.microsoft.com/office/powerpoint/2010/main" val="2597833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EEA3B676-9E35-2B46-86BD-092A7258CE40}"/>
              </a:ext>
            </a:extLst>
          </p:cNvPr>
          <p:cNvSpPr>
            <a:spLocks noGrp="1" noChangeArrowheads="1"/>
          </p:cNvSpPr>
          <p:nvPr>
            <p:ph type="title"/>
          </p:nvPr>
        </p:nvSpPr>
        <p:spPr/>
        <p:txBody>
          <a:bodyPr>
            <a:normAutofit/>
          </a:bodyPr>
          <a:lstStyle/>
          <a:p>
            <a:pPr eaLnBrk="1" hangingPunct="1"/>
            <a:r>
              <a:rPr lang="en-US" altLang="en-US" dirty="0"/>
              <a:t>MFT and File Attributes (1 of 7)</a:t>
            </a:r>
          </a:p>
        </p:txBody>
      </p:sp>
      <p:sp>
        <p:nvSpPr>
          <p:cNvPr id="37890" name="Rectangle 3">
            <a:extLst>
              <a:ext uri="{FF2B5EF4-FFF2-40B4-BE49-F238E27FC236}">
                <a16:creationId xmlns:a16="http://schemas.microsoft.com/office/drawing/2014/main" id="{63F9C96A-040C-554E-985D-7480C207F8C8}"/>
              </a:ext>
            </a:extLst>
          </p:cNvPr>
          <p:cNvSpPr>
            <a:spLocks noGrp="1" noChangeArrowheads="1"/>
          </p:cNvSpPr>
          <p:nvPr>
            <p:ph type="body" idx="1"/>
          </p:nvPr>
        </p:nvSpPr>
        <p:spPr/>
        <p:txBody>
          <a:bodyPr>
            <a:noAutofit/>
          </a:bodyPr>
          <a:lstStyle/>
          <a:p>
            <a:pPr algn="just" eaLnBrk="1" hangingPunct="1"/>
            <a:r>
              <a:rPr lang="en-US" altLang="en-US" sz="2600" dirty="0">
                <a:solidFill>
                  <a:schemeClr val="tx1"/>
                </a:solidFill>
              </a:rPr>
              <a:t>In the NTFS MFT</a:t>
            </a:r>
          </a:p>
          <a:p>
            <a:pPr lvl="1" algn="just" eaLnBrk="1" hangingPunct="1"/>
            <a:r>
              <a:rPr lang="en-US" altLang="en-US" sz="2600" b="1" dirty="0">
                <a:solidFill>
                  <a:srgbClr val="FF0000"/>
                </a:solidFill>
              </a:rPr>
              <a:t>All files and folders are stored in separate records </a:t>
            </a:r>
            <a:r>
              <a:rPr lang="en-US" altLang="en-US" sz="2600" dirty="0">
                <a:solidFill>
                  <a:schemeClr val="tx1"/>
                </a:solidFill>
              </a:rPr>
              <a:t>of 1024 bytes each</a:t>
            </a:r>
          </a:p>
          <a:p>
            <a:pPr algn="just" eaLnBrk="1" hangingPunct="1"/>
            <a:r>
              <a:rPr lang="en-US" altLang="en-US" sz="2600" dirty="0">
                <a:solidFill>
                  <a:schemeClr val="tx1"/>
                </a:solidFill>
              </a:rPr>
              <a:t>Each </a:t>
            </a:r>
            <a:r>
              <a:rPr lang="en-US" altLang="en-US" sz="2600" b="1" dirty="0">
                <a:solidFill>
                  <a:srgbClr val="FF0000"/>
                </a:solidFill>
              </a:rPr>
              <a:t>record contains file or folder information</a:t>
            </a:r>
          </a:p>
          <a:p>
            <a:pPr lvl="1" algn="just" eaLnBrk="1" hangingPunct="1"/>
            <a:r>
              <a:rPr lang="en-US" altLang="en-US" sz="2600" dirty="0">
                <a:solidFill>
                  <a:schemeClr val="tx1"/>
                </a:solidFill>
              </a:rPr>
              <a:t>This information is divided into record fields containing metadata</a:t>
            </a:r>
          </a:p>
          <a:p>
            <a:pPr algn="just" eaLnBrk="1" hangingPunct="1"/>
            <a:r>
              <a:rPr lang="en-US" altLang="en-US" sz="2600" b="1" dirty="0">
                <a:solidFill>
                  <a:srgbClr val="FF0000"/>
                </a:solidFill>
              </a:rPr>
              <a:t>A record field is referred to as an attribute ID</a:t>
            </a:r>
          </a:p>
          <a:p>
            <a:pPr algn="just" eaLnBrk="1" hangingPunct="1"/>
            <a:r>
              <a:rPr lang="en-US" altLang="en-US" sz="2600" dirty="0">
                <a:solidFill>
                  <a:schemeClr val="tx1"/>
                </a:solidFill>
              </a:rPr>
              <a:t>File or folder information is typically stored in one of two ways in an MFT record:</a:t>
            </a:r>
          </a:p>
          <a:p>
            <a:pPr lvl="1" algn="just" eaLnBrk="1" hangingPunct="1"/>
            <a:r>
              <a:rPr lang="en-US" altLang="en-US" sz="2600" dirty="0">
                <a:solidFill>
                  <a:schemeClr val="tx1"/>
                </a:solidFill>
              </a:rPr>
              <a:t>Resident and nonresident</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E03B4143-485D-7F46-9721-72C73A48243C}"/>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7893" name="Slide Number Placeholder 4">
            <a:extLst>
              <a:ext uri="{FF2B5EF4-FFF2-40B4-BE49-F238E27FC236}">
                <a16:creationId xmlns:a16="http://schemas.microsoft.com/office/drawing/2014/main" id="{EF6329E1-3817-4146-8917-C55DA28998F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C29DC1A-CF26-4147-94FD-A60B27DED5F4}" type="slidenum">
              <a:rPr lang="en-US" altLang="en-US"/>
              <a:pPr eaLnBrk="1" hangingPunct="1"/>
              <a:t>31</a:t>
            </a:fld>
            <a:endParaRPr lang="en-US" altLang="en-US"/>
          </a:p>
        </p:txBody>
      </p:sp>
    </p:spTree>
    <p:extLst>
      <p:ext uri="{BB962C8B-B14F-4D97-AF65-F5344CB8AC3E}">
        <p14:creationId xmlns:p14="http://schemas.microsoft.com/office/powerpoint/2010/main" val="2716808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9DB0CA20-169C-9B40-9ED2-70A87434559A}"/>
              </a:ext>
            </a:extLst>
          </p:cNvPr>
          <p:cNvSpPr>
            <a:spLocks noGrp="1" noChangeArrowheads="1"/>
          </p:cNvSpPr>
          <p:nvPr>
            <p:ph type="title"/>
          </p:nvPr>
        </p:nvSpPr>
        <p:spPr/>
        <p:txBody>
          <a:bodyPr>
            <a:normAutofit/>
          </a:bodyPr>
          <a:lstStyle/>
          <a:p>
            <a:pPr eaLnBrk="1" hangingPunct="1"/>
            <a:r>
              <a:rPr lang="en-US" altLang="en-US" dirty="0"/>
              <a:t>MFT and File Attributes (2 of 7)</a:t>
            </a:r>
          </a:p>
        </p:txBody>
      </p:sp>
      <p:sp>
        <p:nvSpPr>
          <p:cNvPr id="38914" name="Rectangle 3">
            <a:extLst>
              <a:ext uri="{FF2B5EF4-FFF2-40B4-BE49-F238E27FC236}">
                <a16:creationId xmlns:a16="http://schemas.microsoft.com/office/drawing/2014/main" id="{A9AB7844-6E9E-9C42-B6ED-5D9AA8A0E6DC}"/>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Files larger than 512 bytes are stored outside the MFT</a:t>
            </a:r>
          </a:p>
          <a:p>
            <a:pPr lvl="1" eaLnBrk="1" hangingPunct="1"/>
            <a:r>
              <a:rPr lang="en-US" altLang="en-US" sz="2600" dirty="0">
                <a:solidFill>
                  <a:schemeClr val="tx1"/>
                </a:solidFill>
              </a:rPr>
              <a:t>MFT record provides </a:t>
            </a:r>
            <a:r>
              <a:rPr lang="en-US" altLang="en-US" sz="2600" b="1" dirty="0">
                <a:solidFill>
                  <a:srgbClr val="FF0000"/>
                </a:solidFill>
              </a:rPr>
              <a:t>cluster addresses</a:t>
            </a:r>
            <a:r>
              <a:rPr lang="en-US" altLang="en-US" sz="2600" dirty="0">
                <a:solidFill>
                  <a:schemeClr val="tx1"/>
                </a:solidFill>
              </a:rPr>
              <a:t> where the file is stored on the drive’s partition</a:t>
            </a:r>
          </a:p>
          <a:p>
            <a:pPr lvl="2" eaLnBrk="1" hangingPunct="1"/>
            <a:r>
              <a:rPr lang="en-US" altLang="en-US" sz="2600" dirty="0">
                <a:solidFill>
                  <a:schemeClr val="tx1"/>
                </a:solidFill>
              </a:rPr>
              <a:t>Referred to as </a:t>
            </a:r>
            <a:r>
              <a:rPr lang="en-US" altLang="en-US" sz="2600" b="1" dirty="0">
                <a:solidFill>
                  <a:srgbClr val="FF0000"/>
                </a:solidFill>
              </a:rPr>
              <a:t>data runs</a:t>
            </a:r>
          </a:p>
          <a:p>
            <a:pPr eaLnBrk="1" hangingPunct="1"/>
            <a:r>
              <a:rPr lang="en-US" altLang="en-US" sz="2600" dirty="0">
                <a:solidFill>
                  <a:schemeClr val="tx1"/>
                </a:solidFill>
              </a:rPr>
              <a:t>Each MFT record starts with a </a:t>
            </a:r>
            <a:r>
              <a:rPr lang="en-US" altLang="en-US" sz="2600" b="1" dirty="0">
                <a:solidFill>
                  <a:srgbClr val="FF0000"/>
                </a:solidFill>
              </a:rPr>
              <a:t>header</a:t>
            </a:r>
            <a:r>
              <a:rPr lang="en-US" altLang="en-US" sz="2600" dirty="0">
                <a:solidFill>
                  <a:schemeClr val="tx1"/>
                </a:solidFill>
              </a:rPr>
              <a:t> identifying it as a resident or nonresident attribute</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19786784-33C1-A34A-AEDC-B4E7016181FD}"/>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8917" name="Slide Number Placeholder 4">
            <a:extLst>
              <a:ext uri="{FF2B5EF4-FFF2-40B4-BE49-F238E27FC236}">
                <a16:creationId xmlns:a16="http://schemas.microsoft.com/office/drawing/2014/main" id="{5FA93BBB-540A-4146-88C0-5CF8393A5DC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89BAE3-53CC-AD4A-93D3-D3EF651F4AC3}" type="slidenum">
              <a:rPr lang="en-US" altLang="en-US"/>
              <a:pPr eaLnBrk="1" hangingPunct="1"/>
              <a:t>32</a:t>
            </a:fld>
            <a:endParaRPr lang="en-US" altLang="en-US"/>
          </a:p>
        </p:txBody>
      </p:sp>
    </p:spTree>
    <p:extLst>
      <p:ext uri="{BB962C8B-B14F-4D97-AF65-F5344CB8AC3E}">
        <p14:creationId xmlns:p14="http://schemas.microsoft.com/office/powerpoint/2010/main" val="3714585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2E5BD0E6-C824-C74F-A10A-08B2D507FCD4}"/>
              </a:ext>
            </a:extLst>
          </p:cNvPr>
          <p:cNvSpPr>
            <a:spLocks noGrp="1" noChangeArrowheads="1"/>
          </p:cNvSpPr>
          <p:nvPr>
            <p:ph type="title"/>
          </p:nvPr>
        </p:nvSpPr>
        <p:spPr/>
        <p:txBody>
          <a:bodyPr>
            <a:normAutofit/>
          </a:bodyPr>
          <a:lstStyle/>
          <a:p>
            <a:r>
              <a:rPr lang="en-US" altLang="en-US"/>
              <a:t>MFT and File Attributes (3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5 shows attributes in the MFT">
            <a:extLst>
              <a:ext uri="{FF2B5EF4-FFF2-40B4-BE49-F238E27FC236}">
                <a16:creationId xmlns:a16="http://schemas.microsoft.com/office/drawing/2014/main" id="{A98E5724-4790-684E-848F-F68A7532FFE4}"/>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27904" y="160568"/>
            <a:ext cx="5778932" cy="6438707"/>
          </a:xfrm>
        </p:spPr>
      </p:pic>
      <p:sp>
        <p:nvSpPr>
          <p:cNvPr id="4" name="Footer Placeholder 3">
            <a:extLst>
              <a:ext uri="{FF2B5EF4-FFF2-40B4-BE49-F238E27FC236}">
                <a16:creationId xmlns:a16="http://schemas.microsoft.com/office/drawing/2014/main" id="{6CE5C3F1-9E2A-DB44-B9D4-69FB51E5070E}"/>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9941" name="Slide Number Placeholder 4">
            <a:extLst>
              <a:ext uri="{FF2B5EF4-FFF2-40B4-BE49-F238E27FC236}">
                <a16:creationId xmlns:a16="http://schemas.microsoft.com/office/drawing/2014/main" id="{9F2FA8A2-F5C1-EC4C-B502-38982D5A235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928B2D5-3763-5B49-9D75-AB61BAE07EA6}" type="slidenum">
              <a:rPr lang="en-US" altLang="en-US"/>
              <a:pPr eaLnBrk="1" hangingPunct="1"/>
              <a:t>33</a:t>
            </a:fld>
            <a:endParaRPr lang="en-US" altLang="en-US"/>
          </a:p>
        </p:txBody>
      </p:sp>
    </p:spTree>
    <p:extLst>
      <p:ext uri="{BB962C8B-B14F-4D97-AF65-F5344CB8AC3E}">
        <p14:creationId xmlns:p14="http://schemas.microsoft.com/office/powerpoint/2010/main" val="246663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836AFC23-7A75-8247-9A35-122246EE6EB7}"/>
              </a:ext>
            </a:extLst>
          </p:cNvPr>
          <p:cNvSpPr>
            <a:spLocks noGrp="1" noChangeArrowheads="1"/>
          </p:cNvSpPr>
          <p:nvPr>
            <p:ph type="title"/>
          </p:nvPr>
        </p:nvSpPr>
        <p:spPr/>
        <p:txBody>
          <a:bodyPr>
            <a:normAutofit/>
          </a:bodyPr>
          <a:lstStyle/>
          <a:p>
            <a:r>
              <a:rPr lang="en-US" altLang="en-US" dirty="0"/>
              <a:t>MFT and File Attributes (4 of 7)</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5 shows attributes in the MFT (continued)">
            <a:extLst>
              <a:ext uri="{FF2B5EF4-FFF2-40B4-BE49-F238E27FC236}">
                <a16:creationId xmlns:a16="http://schemas.microsoft.com/office/drawing/2014/main" id="{FB783E14-2E22-8F49-958E-57BE6C0A503C}"/>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29247" y="924933"/>
            <a:ext cx="9936971" cy="5194392"/>
          </a:xfrm>
        </p:spPr>
      </p:pic>
      <p:sp>
        <p:nvSpPr>
          <p:cNvPr id="4" name="Footer Placeholder 3">
            <a:extLst>
              <a:ext uri="{FF2B5EF4-FFF2-40B4-BE49-F238E27FC236}">
                <a16:creationId xmlns:a16="http://schemas.microsoft.com/office/drawing/2014/main" id="{432A3FD5-23EF-D148-8B82-B9A041A2A43B}"/>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0965" name="Slide Number Placeholder 4">
            <a:extLst>
              <a:ext uri="{FF2B5EF4-FFF2-40B4-BE49-F238E27FC236}">
                <a16:creationId xmlns:a16="http://schemas.microsoft.com/office/drawing/2014/main" id="{57936F25-970F-6D4B-B114-9A48847BA0C8}"/>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94C435-0CB0-9B4C-B884-14659E6344F5}" type="slidenum">
              <a:rPr lang="en-US" altLang="en-US"/>
              <a:pPr eaLnBrk="1" hangingPunct="1"/>
              <a:t>34</a:t>
            </a:fld>
            <a:endParaRPr lang="en-US" altLang="en-US"/>
          </a:p>
        </p:txBody>
      </p:sp>
    </p:spTree>
    <p:extLst>
      <p:ext uri="{BB962C8B-B14F-4D97-AF65-F5344CB8AC3E}">
        <p14:creationId xmlns:p14="http://schemas.microsoft.com/office/powerpoint/2010/main" val="3459754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11D76C6B-0BF8-2040-8606-2FCC21B3A285}"/>
              </a:ext>
            </a:extLst>
          </p:cNvPr>
          <p:cNvSpPr>
            <a:spLocks noGrp="1" noChangeArrowheads="1"/>
          </p:cNvSpPr>
          <p:nvPr>
            <p:ph type="title"/>
          </p:nvPr>
        </p:nvSpPr>
        <p:spPr/>
        <p:txBody>
          <a:bodyPr>
            <a:normAutofit/>
          </a:bodyPr>
          <a:lstStyle/>
          <a:p>
            <a:r>
              <a:rPr lang="en-US" altLang="en-US"/>
              <a:t>MFT and File Attributes (5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screenshot shows a table which lists the columns as follows: offset, 0, 1, 2, 3, 4, 5, 6, 7, 8, 9, a, b, c, d, e, f. The values 46, 49, 4 c, 45 in line 1 are labeled as a, the value 10 in column 8 is labeled as b, the value 60, and 00 in column c and d are labeled as c, the value 30 in column 8 is labeled as d, the values 70 and 00 are labeled as e, the value 40 in column a is labeled as f, the values 28 and 00 are labeled as g, the value 80 in column 0 is labeled as h, the values 70 and 00 are labeled as I, the value 00 in column 8 is labeled as j, and the value 41 is labeled as k. The labels a to k are represented as follows: A. All MFT records start with FILE0 B. Start of attribute 0x10. C. Length of attribute 0x10, value 60. D. Start of attribute 0x30. E. Length of attribute 0x30, value 70. F. Start of attribute 0x40. G. Length of attribute 0x40, value 28. H. Start of attribute 0x80. I. Length of attribute 0x80, value 70. J. Attribute 0x80 resident flag. K. Starting position of resident data.">
            <a:extLst>
              <a:ext uri="{FF2B5EF4-FFF2-40B4-BE49-F238E27FC236}">
                <a16:creationId xmlns:a16="http://schemas.microsoft.com/office/drawing/2014/main" id="{F8DB4762-E56A-A245-9053-676019EF2456}"/>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220691" y="-38478"/>
            <a:ext cx="5437909" cy="6853442"/>
          </a:xfrm>
        </p:spPr>
      </p:pic>
      <p:sp>
        <p:nvSpPr>
          <p:cNvPr id="4" name="Footer Placeholder 3">
            <a:extLst>
              <a:ext uri="{FF2B5EF4-FFF2-40B4-BE49-F238E27FC236}">
                <a16:creationId xmlns:a16="http://schemas.microsoft.com/office/drawing/2014/main" id="{7CD0BD84-C221-9C4E-A4D0-E2EEA586D769}"/>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1989" name="Slide Number Placeholder 4">
            <a:extLst>
              <a:ext uri="{FF2B5EF4-FFF2-40B4-BE49-F238E27FC236}">
                <a16:creationId xmlns:a16="http://schemas.microsoft.com/office/drawing/2014/main" id="{AC2749B6-0209-3C49-BB70-B08B9A3ECB66}"/>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F50FFCD-74B6-5C47-B76E-8DBB90DB17AA}" type="slidenum">
              <a:rPr lang="en-US" altLang="en-US"/>
              <a:pPr eaLnBrk="1" hangingPunct="1"/>
              <a:t>35</a:t>
            </a:fld>
            <a:endParaRPr lang="en-US" altLang="en-US"/>
          </a:p>
        </p:txBody>
      </p:sp>
    </p:spTree>
    <p:extLst>
      <p:ext uri="{BB962C8B-B14F-4D97-AF65-F5344CB8AC3E}">
        <p14:creationId xmlns:p14="http://schemas.microsoft.com/office/powerpoint/2010/main" val="3741877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60E1EE86-95C1-284D-8DD7-D0DD9102D9BE}"/>
              </a:ext>
            </a:extLst>
          </p:cNvPr>
          <p:cNvSpPr>
            <a:spLocks noGrp="1" noChangeArrowheads="1"/>
          </p:cNvSpPr>
          <p:nvPr>
            <p:ph type="title"/>
          </p:nvPr>
        </p:nvSpPr>
        <p:spPr/>
        <p:txBody>
          <a:bodyPr>
            <a:normAutofit/>
          </a:bodyPr>
          <a:lstStyle/>
          <a:p>
            <a:r>
              <a:rPr lang="en-US" altLang="en-US" dirty="0"/>
              <a:t>MFT and File Attributes (6 of 7)</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screenshot shows a table which lists the columns as follows: offset, 0, 1, 2, 3, 4, 5, 6, 7, 8, 9, a, b, c, d, e, f. The value 80 is labeled as a, the values 48 and 00 are labeled as b, the value 01 is labeled as c. All these values belong to the offset 035b3d30. The value 31 is labeled as d and the values f f from column 8 to b is labeled as e. These values belong to the offset 035b3d70. The labels a to k are represented as follows: A. Start of nonresident attribute 0x80. B. Length of nonresident attribute 0x80. C. Attribute 0x80 nonresident flag. D. Starting point of data run. E. End-of-record marker, F F, F F, F F, F F, for the M F T record.">
            <a:extLst>
              <a:ext uri="{FF2B5EF4-FFF2-40B4-BE49-F238E27FC236}">
                <a16:creationId xmlns:a16="http://schemas.microsoft.com/office/drawing/2014/main" id="{09BED146-C807-544E-B0E1-BEB2C4F4AC5D}"/>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21429" y="-680481"/>
            <a:ext cx="7817226" cy="7538481"/>
          </a:xfrm>
        </p:spPr>
      </p:pic>
      <p:sp>
        <p:nvSpPr>
          <p:cNvPr id="4" name="Footer Placeholder 3">
            <a:extLst>
              <a:ext uri="{FF2B5EF4-FFF2-40B4-BE49-F238E27FC236}">
                <a16:creationId xmlns:a16="http://schemas.microsoft.com/office/drawing/2014/main" id="{70B6EBC0-94A0-C945-8C56-60362C7EAE4F}"/>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3013" name="Slide Number Placeholder 4">
            <a:extLst>
              <a:ext uri="{FF2B5EF4-FFF2-40B4-BE49-F238E27FC236}">
                <a16:creationId xmlns:a16="http://schemas.microsoft.com/office/drawing/2014/main" id="{F3885CC6-22BA-8744-AB91-74A60FEA7CE8}"/>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DC6C1BF-EC6F-014B-84BA-46481AA27FA9}" type="slidenum">
              <a:rPr lang="en-US" altLang="en-US"/>
              <a:pPr eaLnBrk="1" hangingPunct="1"/>
              <a:t>36</a:t>
            </a:fld>
            <a:endParaRPr lang="en-US" altLang="en-US"/>
          </a:p>
        </p:txBody>
      </p:sp>
    </p:spTree>
    <p:extLst>
      <p:ext uri="{BB962C8B-B14F-4D97-AF65-F5344CB8AC3E}">
        <p14:creationId xmlns:p14="http://schemas.microsoft.com/office/powerpoint/2010/main" val="2012844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6814E7D6-8E99-6442-AA09-17A3C6942172}"/>
              </a:ext>
            </a:extLst>
          </p:cNvPr>
          <p:cNvSpPr>
            <a:spLocks noGrp="1" noChangeArrowheads="1"/>
          </p:cNvSpPr>
          <p:nvPr>
            <p:ph type="title"/>
          </p:nvPr>
        </p:nvSpPr>
        <p:spPr/>
        <p:txBody>
          <a:bodyPr>
            <a:normAutofit/>
          </a:bodyPr>
          <a:lstStyle/>
          <a:p>
            <a:pPr eaLnBrk="1" hangingPunct="1"/>
            <a:r>
              <a:rPr lang="en-US" altLang="en-US" dirty="0"/>
              <a:t>MFT and File Attributes (7 of 7)</a:t>
            </a:r>
          </a:p>
        </p:txBody>
      </p:sp>
      <p:sp>
        <p:nvSpPr>
          <p:cNvPr id="44034" name="Rectangle 3">
            <a:extLst>
              <a:ext uri="{FF2B5EF4-FFF2-40B4-BE49-F238E27FC236}">
                <a16:creationId xmlns:a16="http://schemas.microsoft.com/office/drawing/2014/main" id="{CBA20FC0-E1A8-1647-AF97-628B44C5AAFB}"/>
              </a:ext>
            </a:extLst>
          </p:cNvPr>
          <p:cNvSpPr>
            <a:spLocks noGrp="1" noChangeArrowheads="1"/>
          </p:cNvSpPr>
          <p:nvPr>
            <p:ph type="body" idx="1"/>
          </p:nvPr>
        </p:nvSpPr>
        <p:spPr/>
        <p:txBody>
          <a:bodyPr>
            <a:noAutofit/>
          </a:bodyPr>
          <a:lstStyle/>
          <a:p>
            <a:pPr algn="just" eaLnBrk="1" hangingPunct="1"/>
            <a:r>
              <a:rPr lang="en-US" altLang="en-US" sz="2600" dirty="0">
                <a:solidFill>
                  <a:schemeClr val="tx1"/>
                </a:solidFill>
              </a:rPr>
              <a:t>When a disk is created as an NTFS file structure</a:t>
            </a:r>
          </a:p>
          <a:p>
            <a:pPr lvl="1" algn="just" eaLnBrk="1" hangingPunct="1"/>
            <a:r>
              <a:rPr lang="en-US" altLang="en-US" sz="2600" b="1" dirty="0">
                <a:solidFill>
                  <a:srgbClr val="FF0000"/>
                </a:solidFill>
              </a:rPr>
              <a:t>OS assigns logical clusters </a:t>
            </a:r>
            <a:r>
              <a:rPr lang="en-US" altLang="en-US" sz="2600" dirty="0">
                <a:solidFill>
                  <a:schemeClr val="tx1"/>
                </a:solidFill>
              </a:rPr>
              <a:t>to the entire disk partition</a:t>
            </a:r>
          </a:p>
          <a:p>
            <a:pPr algn="just" eaLnBrk="1" hangingPunct="1"/>
            <a:r>
              <a:rPr lang="en-US" altLang="en-US" sz="2600" dirty="0">
                <a:solidFill>
                  <a:schemeClr val="tx1"/>
                </a:solidFill>
              </a:rPr>
              <a:t>These assigned clusters are called </a:t>
            </a:r>
            <a:r>
              <a:rPr lang="en-US" altLang="en-US" sz="2600" b="1" dirty="0">
                <a:solidFill>
                  <a:srgbClr val="FF0000"/>
                </a:solidFill>
              </a:rPr>
              <a:t>logical cluster numbers (LCNs</a:t>
            </a:r>
            <a:r>
              <a:rPr lang="en-US" altLang="en-US" sz="2600" dirty="0">
                <a:solidFill>
                  <a:schemeClr val="tx1"/>
                </a:solidFill>
              </a:rPr>
              <a:t>)</a:t>
            </a:r>
          </a:p>
          <a:p>
            <a:pPr lvl="1" algn="just" eaLnBrk="1" hangingPunct="1"/>
            <a:r>
              <a:rPr lang="en-US" altLang="en-US" sz="2600" dirty="0">
                <a:solidFill>
                  <a:schemeClr val="tx1"/>
                </a:solidFill>
              </a:rPr>
              <a:t>Become the addresses that allow the MFT to </a:t>
            </a:r>
            <a:r>
              <a:rPr lang="en-US" altLang="en-US" sz="2600" b="1" dirty="0">
                <a:solidFill>
                  <a:srgbClr val="FF0000"/>
                </a:solidFill>
              </a:rPr>
              <a:t>link to nonresident files on the disk’s partition</a:t>
            </a:r>
          </a:p>
          <a:p>
            <a:pPr algn="just" eaLnBrk="1" hangingPunct="1"/>
            <a:r>
              <a:rPr lang="en-US" altLang="en-US" sz="2600" dirty="0" smtClean="0">
                <a:solidFill>
                  <a:schemeClr val="tx1"/>
                </a:solidFill>
              </a:rPr>
              <a:t>When data is first written to nonresident files, an LCN address is assigned to the file</a:t>
            </a:r>
          </a:p>
          <a:p>
            <a:pPr lvl="1" algn="just" eaLnBrk="1" hangingPunct="1"/>
            <a:r>
              <a:rPr lang="en-US" altLang="en-US" sz="2600" dirty="0" smtClean="0">
                <a:solidFill>
                  <a:schemeClr val="tx1"/>
                </a:solidFill>
              </a:rPr>
              <a:t>This </a:t>
            </a:r>
            <a:r>
              <a:rPr lang="en-US" altLang="en-US" sz="2600" b="1" dirty="0" smtClean="0">
                <a:solidFill>
                  <a:srgbClr val="FF0000"/>
                </a:solidFill>
              </a:rPr>
              <a:t>LCN becomes the file’s virtual cluster number (VCN)</a:t>
            </a:r>
            <a:endParaRPr lang="en-US" altLang="en-US" sz="2600" b="1" dirty="0">
              <a:solidFill>
                <a:srgbClr val="FF0000"/>
              </a:solidFill>
            </a:endParaRP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587AEAD2-F3C2-6D41-9DD5-28C09B9857C9}"/>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4037" name="Slide Number Placeholder 4">
            <a:extLst>
              <a:ext uri="{FF2B5EF4-FFF2-40B4-BE49-F238E27FC236}">
                <a16:creationId xmlns:a16="http://schemas.microsoft.com/office/drawing/2014/main" id="{F73C3A0F-91AE-C647-9C86-B0BA45AE37E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5EBAFC-5E61-EE4F-AA72-0E181B7B7E0C}" type="slidenum">
              <a:rPr lang="en-US" altLang="en-US"/>
              <a:pPr eaLnBrk="1" hangingPunct="1"/>
              <a:t>37</a:t>
            </a:fld>
            <a:endParaRPr lang="en-US" altLang="en-US"/>
          </a:p>
        </p:txBody>
      </p:sp>
    </p:spTree>
    <p:extLst>
      <p:ext uri="{BB962C8B-B14F-4D97-AF65-F5344CB8AC3E}">
        <p14:creationId xmlns:p14="http://schemas.microsoft.com/office/powerpoint/2010/main" val="515066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a:extLst>
              <a:ext uri="{FF2B5EF4-FFF2-40B4-BE49-F238E27FC236}">
                <a16:creationId xmlns:a16="http://schemas.microsoft.com/office/drawing/2014/main" id="{ACD650C1-9D26-9E42-B272-DE0DC04CB748}"/>
              </a:ext>
            </a:extLst>
          </p:cNvPr>
          <p:cNvSpPr>
            <a:spLocks noGrp="1"/>
          </p:cNvSpPr>
          <p:nvPr>
            <p:ph type="title"/>
          </p:nvPr>
        </p:nvSpPr>
        <p:spPr/>
        <p:txBody>
          <a:bodyPr>
            <a:normAutofit/>
          </a:bodyPr>
          <a:lstStyle/>
          <a:p>
            <a:pPr eaLnBrk="1" hangingPunct="1"/>
            <a:r>
              <a:rPr lang="en-US" altLang="en-US" dirty="0"/>
              <a:t>MFT Structures for File Data (1 of 7)</a:t>
            </a:r>
          </a:p>
        </p:txBody>
      </p:sp>
      <p:sp>
        <p:nvSpPr>
          <p:cNvPr id="45058" name="Content Placeholder 2">
            <a:extLst>
              <a:ext uri="{FF2B5EF4-FFF2-40B4-BE49-F238E27FC236}">
                <a16:creationId xmlns:a16="http://schemas.microsoft.com/office/drawing/2014/main" id="{50FAAABD-065F-6F47-848E-9EAA94436232}"/>
              </a:ext>
            </a:extLst>
          </p:cNvPr>
          <p:cNvSpPr>
            <a:spLocks noGrp="1"/>
          </p:cNvSpPr>
          <p:nvPr>
            <p:ph type="body" idx="1"/>
          </p:nvPr>
        </p:nvSpPr>
        <p:spPr/>
        <p:txBody>
          <a:bodyPr>
            <a:noAutofit/>
          </a:bodyPr>
          <a:lstStyle/>
          <a:p>
            <a:pPr eaLnBrk="1" hangingPunct="1"/>
            <a:r>
              <a:rPr lang="en-US" altLang="en-US" sz="2600" dirty="0">
                <a:solidFill>
                  <a:schemeClr val="tx1"/>
                </a:solidFill>
              </a:rPr>
              <a:t>For the header of all MFT records, the record fields of interest are as follows:</a:t>
            </a:r>
          </a:p>
          <a:p>
            <a:pPr lvl="1" eaLnBrk="1" hangingPunct="1"/>
            <a:r>
              <a:rPr lang="en-US" altLang="en-US" sz="2600" i="1" dirty="0">
                <a:solidFill>
                  <a:schemeClr val="tx1"/>
                </a:solidFill>
              </a:rPr>
              <a:t>At offset 0x00 - the MFT record identifier FILE</a:t>
            </a:r>
          </a:p>
          <a:p>
            <a:pPr lvl="1" eaLnBrk="1" hangingPunct="1"/>
            <a:r>
              <a:rPr lang="en-US" altLang="en-US" sz="2600" i="1" dirty="0">
                <a:solidFill>
                  <a:schemeClr val="tx1"/>
                </a:solidFill>
              </a:rPr>
              <a:t>At offset 0x1C to 0x1F - size of the MFT record</a:t>
            </a:r>
          </a:p>
          <a:p>
            <a:pPr lvl="1" eaLnBrk="1" hangingPunct="1"/>
            <a:r>
              <a:rPr lang="en-US" altLang="en-US" sz="2600" i="1" dirty="0">
                <a:solidFill>
                  <a:schemeClr val="tx1"/>
                </a:solidFill>
              </a:rPr>
              <a:t>At offset 0x14 - length of the header (indicates where the next attribute starts)</a:t>
            </a:r>
          </a:p>
          <a:p>
            <a:pPr lvl="1" eaLnBrk="1" hangingPunct="1"/>
            <a:r>
              <a:rPr lang="en-US" altLang="en-US" sz="2600" i="1" dirty="0">
                <a:solidFill>
                  <a:schemeClr val="tx1"/>
                </a:solidFill>
              </a:rPr>
              <a:t>At offset 0x32 and 0x33 - the update sequence array, which stores the last 2 bytes of the first sector of the MFT record</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972CAE85-F7E5-7D4A-8EE5-B14EE0E78D37}"/>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5061" name="Slide Number Placeholder 4">
            <a:extLst>
              <a:ext uri="{FF2B5EF4-FFF2-40B4-BE49-F238E27FC236}">
                <a16:creationId xmlns:a16="http://schemas.microsoft.com/office/drawing/2014/main" id="{A82F3701-F3B3-0F44-8F4C-47D98B373E9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8EE247F-4424-1644-B700-4EC57D41669F}" type="slidenum">
              <a:rPr lang="en-US" altLang="en-US"/>
              <a:pPr eaLnBrk="1" hangingPunct="1"/>
              <a:t>38</a:t>
            </a:fld>
            <a:endParaRPr lang="en-US" altLang="en-US"/>
          </a:p>
        </p:txBody>
      </p:sp>
    </p:spTree>
    <p:extLst>
      <p:ext uri="{BB962C8B-B14F-4D97-AF65-F5344CB8AC3E}">
        <p14:creationId xmlns:p14="http://schemas.microsoft.com/office/powerpoint/2010/main" val="982319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a:extLst>
              <a:ext uri="{FF2B5EF4-FFF2-40B4-BE49-F238E27FC236}">
                <a16:creationId xmlns:a16="http://schemas.microsoft.com/office/drawing/2014/main" id="{AFFFB9A4-3DDD-8840-A7AE-26D15717BC4D}"/>
              </a:ext>
            </a:extLst>
          </p:cNvPr>
          <p:cNvSpPr>
            <a:spLocks noGrp="1"/>
          </p:cNvSpPr>
          <p:nvPr>
            <p:ph type="title"/>
          </p:nvPr>
        </p:nvSpPr>
        <p:spPr/>
        <p:txBody>
          <a:bodyPr>
            <a:normAutofit/>
          </a:bodyPr>
          <a:lstStyle/>
          <a:p>
            <a:r>
              <a:rPr lang="en-US" altLang="en-US"/>
              <a:t>MFT Structures for File Data (2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screenshot shows a table which lists the columns as follows: offset, 0, 1, 2, 3, 4, 5, 6, 7, 8, 9, a, b, c, d, e, f. The values 46, 49, 4 c, and 45 in columns 0 to 3 is labeled as m f t record identifier, the values 38, and 00 in columns 4 and 5 is labeled as length of the m f t record header. The values 04, 00, and 00 from columns d to f is labeled as the size of the entire m f t record. The values 77 and 69 in columns 2 and 3 are labeled as update sequence array: this data goes into position or offset I e and I f. Note: The data w 1, is swapped with data in position I e and I f of the mf t record.">
            <a:extLst>
              <a:ext uri="{FF2B5EF4-FFF2-40B4-BE49-F238E27FC236}">
                <a16:creationId xmlns:a16="http://schemas.microsoft.com/office/drawing/2014/main" id="{A4A2CD84-6333-E84B-82E7-3B7752C9C0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0523" y="1036639"/>
            <a:ext cx="10281949" cy="4440748"/>
          </a:xfrm>
        </p:spPr>
      </p:pic>
      <p:sp>
        <p:nvSpPr>
          <p:cNvPr id="4" name="Footer Placeholder 3">
            <a:extLst>
              <a:ext uri="{FF2B5EF4-FFF2-40B4-BE49-F238E27FC236}">
                <a16:creationId xmlns:a16="http://schemas.microsoft.com/office/drawing/2014/main" id="{C975D226-B267-884F-B6FF-1036BB7B9233}"/>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6085" name="Slide Number Placeholder 4">
            <a:extLst>
              <a:ext uri="{FF2B5EF4-FFF2-40B4-BE49-F238E27FC236}">
                <a16:creationId xmlns:a16="http://schemas.microsoft.com/office/drawing/2014/main" id="{FB42ED5E-931C-2F40-8E07-148599F1EAB2}"/>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3DC61AC-82D8-E546-9F75-57F20BF43813}" type="slidenum">
              <a:rPr lang="en-US" altLang="en-US"/>
              <a:pPr eaLnBrk="1" hangingPunct="1"/>
              <a:t>39</a:t>
            </a:fld>
            <a:endParaRPr lang="en-US" altLang="en-US"/>
          </a:p>
        </p:txBody>
      </p:sp>
    </p:spTree>
    <p:extLst>
      <p:ext uri="{BB962C8B-B14F-4D97-AF65-F5344CB8AC3E}">
        <p14:creationId xmlns:p14="http://schemas.microsoft.com/office/powerpoint/2010/main" val="402678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4DC094F-6F70-CB49-B1A9-5973E2E39570}"/>
              </a:ext>
            </a:extLst>
          </p:cNvPr>
          <p:cNvSpPr>
            <a:spLocks noGrp="1" noChangeArrowheads="1"/>
          </p:cNvSpPr>
          <p:nvPr>
            <p:ph type="title"/>
          </p:nvPr>
        </p:nvSpPr>
        <p:spPr/>
        <p:txBody>
          <a:bodyPr>
            <a:normAutofit/>
          </a:bodyPr>
          <a:lstStyle/>
          <a:p>
            <a:pPr eaLnBrk="1" hangingPunct="1"/>
            <a:r>
              <a:rPr lang="en-US" altLang="en-US" dirty="0"/>
              <a:t>Understanding the Boot Sequence (1 of 3)</a:t>
            </a:r>
          </a:p>
        </p:txBody>
      </p:sp>
      <p:sp>
        <p:nvSpPr>
          <p:cNvPr id="10242" name="Rectangle 3">
            <a:extLst>
              <a:ext uri="{FF2B5EF4-FFF2-40B4-BE49-F238E27FC236}">
                <a16:creationId xmlns:a16="http://schemas.microsoft.com/office/drawing/2014/main" id="{C76383C2-3C74-434B-9274-E3EF657B555E}"/>
              </a:ext>
            </a:extLst>
          </p:cNvPr>
          <p:cNvSpPr>
            <a:spLocks noGrp="1" noChangeArrowheads="1"/>
          </p:cNvSpPr>
          <p:nvPr>
            <p:ph type="body" idx="1"/>
          </p:nvPr>
        </p:nvSpPr>
        <p:spPr>
          <a:xfrm>
            <a:off x="580648" y="1600201"/>
            <a:ext cx="10160000" cy="2728913"/>
          </a:xfrm>
        </p:spPr>
        <p:txBody>
          <a:bodyPr>
            <a:noAutofit/>
          </a:bodyPr>
          <a:lstStyle/>
          <a:p>
            <a:r>
              <a:rPr lang="en-US" altLang="en-US" sz="2800" dirty="0">
                <a:solidFill>
                  <a:schemeClr val="tx1"/>
                </a:solidFill>
              </a:rPr>
              <a:t>Complementary Metal Oxide Semiconductor (CMOS)</a:t>
            </a:r>
          </a:p>
          <a:p>
            <a:pPr marL="457200" lvl="1" indent="-342900">
              <a:spcBef>
                <a:spcPts val="1000"/>
              </a:spcBef>
              <a:buSzPts val="1800"/>
            </a:pPr>
            <a:r>
              <a:rPr lang="en-US" altLang="en-US" sz="2800" dirty="0">
                <a:solidFill>
                  <a:schemeClr val="tx1"/>
                </a:solidFill>
              </a:rPr>
              <a:t>Computer stores system configuration and date and time information in the CMOS</a:t>
            </a:r>
          </a:p>
          <a:p>
            <a:pPr marL="457200" lvl="2" indent="-342900">
              <a:spcBef>
                <a:spcPts val="1000"/>
              </a:spcBef>
              <a:buSzPts val="1800"/>
            </a:pPr>
            <a:r>
              <a:rPr lang="en-US" altLang="en-US" sz="2800" dirty="0">
                <a:solidFill>
                  <a:schemeClr val="tx1"/>
                </a:solidFill>
              </a:rPr>
              <a:t>When power to the system is off</a:t>
            </a:r>
          </a:p>
          <a:p>
            <a:r>
              <a:rPr lang="en-US" altLang="en-US" sz="2800" dirty="0">
                <a:solidFill>
                  <a:schemeClr val="tx1"/>
                </a:solidFill>
              </a:rPr>
              <a:t>Basic Input/Output System (BIOS) or Extensible Firmware Interface (EFI)</a:t>
            </a:r>
          </a:p>
          <a:p>
            <a:pPr marL="457200" lvl="1" indent="-342900">
              <a:spcBef>
                <a:spcPts val="1000"/>
              </a:spcBef>
              <a:buSzPts val="1800"/>
            </a:pPr>
            <a:r>
              <a:rPr lang="en-US" altLang="en-US" sz="2800" dirty="0">
                <a:solidFill>
                  <a:schemeClr val="tx1"/>
                </a:solidFill>
              </a:rPr>
              <a:t>Contains programs that perform input and output at the hardware level</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592FBC04-80D9-F143-AC62-19CB2CA00B5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0245" name="Slide Number Placeholder 4">
            <a:extLst>
              <a:ext uri="{FF2B5EF4-FFF2-40B4-BE49-F238E27FC236}">
                <a16:creationId xmlns:a16="http://schemas.microsoft.com/office/drawing/2014/main" id="{A94FBE27-9CB0-9647-8FCA-CB60D56D7C1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6814735-D198-CC4E-8C92-D8137AEDACD0}" type="slidenum">
              <a:rPr lang="en-US" altLang="en-US"/>
              <a:pPr eaLnBrk="1" hangingPunct="1"/>
              <a:t>4</a:t>
            </a:fld>
            <a:endParaRPr lang="en-US" altLang="en-US"/>
          </a:p>
        </p:txBody>
      </p:sp>
    </p:spTree>
    <p:extLst>
      <p:ext uri="{BB962C8B-B14F-4D97-AF65-F5344CB8AC3E}">
        <p14:creationId xmlns:p14="http://schemas.microsoft.com/office/powerpoint/2010/main" val="1317930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a:extLst>
              <a:ext uri="{FF2B5EF4-FFF2-40B4-BE49-F238E27FC236}">
                <a16:creationId xmlns:a16="http://schemas.microsoft.com/office/drawing/2014/main" id="{16CD9C63-1A8A-874A-BA04-A2A1AA9ECCA7}"/>
              </a:ext>
            </a:extLst>
          </p:cNvPr>
          <p:cNvSpPr>
            <a:spLocks noGrp="1"/>
          </p:cNvSpPr>
          <p:nvPr>
            <p:ph type="title"/>
          </p:nvPr>
        </p:nvSpPr>
        <p:spPr/>
        <p:txBody>
          <a:bodyPr>
            <a:normAutofit/>
          </a:bodyPr>
          <a:lstStyle/>
          <a:p>
            <a:r>
              <a:rPr lang="en-US" altLang="en-US"/>
              <a:t>MFT Structures for File Data (3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value 10 which belongs to the offset 035b3430 represents attribute 0x10, the values 60 and 00 in offset 035b3430 represent the size of attribute 0x10, all the values in offset 035b3450 represent create date and time, the values in offset 035b3460 from the column 0 to 8 represent last access date and time, and the values in offset 035b3460 from the column a to f represent record update date and time.">
            <a:extLst>
              <a:ext uri="{FF2B5EF4-FFF2-40B4-BE49-F238E27FC236}">
                <a16:creationId xmlns:a16="http://schemas.microsoft.com/office/drawing/2014/main" id="{1ED22239-E5AA-DF42-BB0B-72DC97DD2F6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88818" y="1340644"/>
            <a:ext cx="11069782" cy="4512571"/>
          </a:xfrm>
        </p:spPr>
      </p:pic>
      <p:sp>
        <p:nvSpPr>
          <p:cNvPr id="4" name="Footer Placeholder 3">
            <a:extLst>
              <a:ext uri="{FF2B5EF4-FFF2-40B4-BE49-F238E27FC236}">
                <a16:creationId xmlns:a16="http://schemas.microsoft.com/office/drawing/2014/main" id="{BB5B2135-08E6-184D-A2D7-5CC3669E98B1}"/>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7109" name="Slide Number Placeholder 4">
            <a:extLst>
              <a:ext uri="{FF2B5EF4-FFF2-40B4-BE49-F238E27FC236}">
                <a16:creationId xmlns:a16="http://schemas.microsoft.com/office/drawing/2014/main" id="{FC32F654-3008-8D4B-8C71-6E33767530A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1363867-C589-504D-B24A-D1C22F2CAF20}" type="slidenum">
              <a:rPr lang="en-US" altLang="en-US"/>
              <a:pPr eaLnBrk="1" hangingPunct="1"/>
              <a:t>40</a:t>
            </a:fld>
            <a:endParaRPr lang="en-US" altLang="en-US"/>
          </a:p>
        </p:txBody>
      </p:sp>
    </p:spTree>
    <p:extLst>
      <p:ext uri="{BB962C8B-B14F-4D97-AF65-F5344CB8AC3E}">
        <p14:creationId xmlns:p14="http://schemas.microsoft.com/office/powerpoint/2010/main" val="480525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1">
            <a:extLst>
              <a:ext uri="{FF2B5EF4-FFF2-40B4-BE49-F238E27FC236}">
                <a16:creationId xmlns:a16="http://schemas.microsoft.com/office/drawing/2014/main" id="{243D671C-4D53-A449-9ABF-1FB0996A1DC2}"/>
              </a:ext>
            </a:extLst>
          </p:cNvPr>
          <p:cNvSpPr>
            <a:spLocks noGrp="1"/>
          </p:cNvSpPr>
          <p:nvPr>
            <p:ph type="title"/>
          </p:nvPr>
        </p:nvSpPr>
        <p:spPr/>
        <p:txBody>
          <a:bodyPr>
            <a:normAutofit/>
          </a:bodyPr>
          <a:lstStyle/>
          <a:p>
            <a:r>
              <a:rPr lang="en-US" altLang="en-US"/>
              <a:t>MFT Structures for File Data (4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value 10 which belongs to the offset 0 3 5 b 3 4 3 0 represents attribute 0 x 10, the values 60 and 00 in offset 0 3 5 b 3 4 3 0 represent the size of attribute 0x10, all the values in offset 0 3 5 b 3 4 5 0 represent create date and time, the values in offset 0 3 5 b 3 4 6 0 from the column 0 to 8 represent last access date and time, and the values in offset 0 3 5 b 3 4 6 0 from the column a to f represent record update date and time.">
            <a:extLst>
              <a:ext uri="{FF2B5EF4-FFF2-40B4-BE49-F238E27FC236}">
                <a16:creationId xmlns:a16="http://schemas.microsoft.com/office/drawing/2014/main" id="{9DCE6E8B-AB29-1746-AC4A-C7B38C7DD2EB}"/>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97631"/>
            <a:ext cx="6608618" cy="6934414"/>
          </a:xfrm>
        </p:spPr>
      </p:pic>
      <p:sp>
        <p:nvSpPr>
          <p:cNvPr id="4" name="Footer Placeholder 3">
            <a:extLst>
              <a:ext uri="{FF2B5EF4-FFF2-40B4-BE49-F238E27FC236}">
                <a16:creationId xmlns:a16="http://schemas.microsoft.com/office/drawing/2014/main" id="{978306D4-CD6B-D64B-BD09-DECF3B3914C1}"/>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8133" name="Slide Number Placeholder 4">
            <a:extLst>
              <a:ext uri="{FF2B5EF4-FFF2-40B4-BE49-F238E27FC236}">
                <a16:creationId xmlns:a16="http://schemas.microsoft.com/office/drawing/2014/main" id="{F361582D-0CC3-8645-B0AC-FB094391475C}"/>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C54A063-FE28-DC45-80F4-745A3C874098}" type="slidenum">
              <a:rPr lang="en-US" altLang="en-US"/>
              <a:pPr eaLnBrk="1" hangingPunct="1"/>
              <a:t>41</a:t>
            </a:fld>
            <a:endParaRPr lang="en-US" altLang="en-US"/>
          </a:p>
        </p:txBody>
      </p:sp>
    </p:spTree>
    <p:extLst>
      <p:ext uri="{BB962C8B-B14F-4D97-AF65-F5344CB8AC3E}">
        <p14:creationId xmlns:p14="http://schemas.microsoft.com/office/powerpoint/2010/main" val="3170049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itle 1">
            <a:extLst>
              <a:ext uri="{FF2B5EF4-FFF2-40B4-BE49-F238E27FC236}">
                <a16:creationId xmlns:a16="http://schemas.microsoft.com/office/drawing/2014/main" id="{E9AF0600-A66F-D14F-82D1-DDF8B68AF24A}"/>
              </a:ext>
            </a:extLst>
          </p:cNvPr>
          <p:cNvSpPr>
            <a:spLocks noGrp="1"/>
          </p:cNvSpPr>
          <p:nvPr>
            <p:ph type="title"/>
          </p:nvPr>
        </p:nvSpPr>
        <p:spPr/>
        <p:txBody>
          <a:bodyPr>
            <a:normAutofit/>
          </a:bodyPr>
          <a:lstStyle/>
          <a:p>
            <a:r>
              <a:rPr lang="en-US" altLang="en-US"/>
              <a:t>MFT Structures for File Data (5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value 40 in offset 0 3 5 b 3 9 9 0 represents attribute 0 x 40, the values 20 and 00 represent the size of attribute 0 x 40, the value 18 in offset 035b39a0 represents starting offset position for g u I d data, and the values f 6, 7 c, f 1, 2 7, d f, e 7, d d, and 1 1 represents starting position for g u id data.">
            <a:extLst>
              <a:ext uri="{FF2B5EF4-FFF2-40B4-BE49-F238E27FC236}">
                <a16:creationId xmlns:a16="http://schemas.microsoft.com/office/drawing/2014/main" id="{61A5281B-1262-9C47-9124-DE80EF32C33D}"/>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371600" y="2312988"/>
            <a:ext cx="10820400" cy="3615564"/>
          </a:xfrm>
        </p:spPr>
      </p:pic>
      <p:sp>
        <p:nvSpPr>
          <p:cNvPr id="4" name="Footer Placeholder 3">
            <a:extLst>
              <a:ext uri="{FF2B5EF4-FFF2-40B4-BE49-F238E27FC236}">
                <a16:creationId xmlns:a16="http://schemas.microsoft.com/office/drawing/2014/main" id="{F71C4030-D0E6-2246-AE97-32366A641199}"/>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9157" name="Slide Number Placeholder 4">
            <a:extLst>
              <a:ext uri="{FF2B5EF4-FFF2-40B4-BE49-F238E27FC236}">
                <a16:creationId xmlns:a16="http://schemas.microsoft.com/office/drawing/2014/main" id="{507B6A83-8FE6-C448-B440-141F9B832B7D}"/>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EAB9785-1FE4-B34D-BBE2-4F3D24D48CFE}" type="slidenum">
              <a:rPr lang="en-US" altLang="en-US"/>
              <a:pPr eaLnBrk="1" hangingPunct="1"/>
              <a:t>42</a:t>
            </a:fld>
            <a:endParaRPr lang="en-US" altLang="en-US"/>
          </a:p>
        </p:txBody>
      </p:sp>
    </p:spTree>
    <p:extLst>
      <p:ext uri="{BB962C8B-B14F-4D97-AF65-F5344CB8AC3E}">
        <p14:creationId xmlns:p14="http://schemas.microsoft.com/office/powerpoint/2010/main" val="2658414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1">
            <a:extLst>
              <a:ext uri="{FF2B5EF4-FFF2-40B4-BE49-F238E27FC236}">
                <a16:creationId xmlns:a16="http://schemas.microsoft.com/office/drawing/2014/main" id="{7E8D1CEE-14E9-404A-BE74-2BF07AAA76F2}"/>
              </a:ext>
            </a:extLst>
          </p:cNvPr>
          <p:cNvSpPr>
            <a:spLocks noGrp="1"/>
          </p:cNvSpPr>
          <p:nvPr>
            <p:ph type="title"/>
          </p:nvPr>
        </p:nvSpPr>
        <p:spPr/>
        <p:txBody>
          <a:bodyPr>
            <a:normAutofit/>
          </a:bodyPr>
          <a:lstStyle/>
          <a:p>
            <a:r>
              <a:rPr lang="en-US" altLang="en-US"/>
              <a:t>MFT Structures for File Data (6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value 80 in offset 0 3 5 b 3 9 b 0 represents start of attribute 0 x 80, the values 78 and 00 in offset 0 3 5 b 3 9 b 0 represents the size of attribute 0x80, the value 00 in offset 0 3 5 b 3 9 c 0 represents resident flag, the value 5 a in offset 0 3 5 b 3 9 c 0 represents the number of bytes allocated for data, the value 41 in offset 0 3 5 b 3 9 d o represents the start of resident data run. The sector boundary is in between the offset 0 3 5 b 3 9 f 0 and 0 3 5 b 3 a 0 0. The values 05 and 00 in offset 0 3 5 b 3 9 f 0 represents sector checksum.">
            <a:extLst>
              <a:ext uri="{FF2B5EF4-FFF2-40B4-BE49-F238E27FC236}">
                <a16:creationId xmlns:a16="http://schemas.microsoft.com/office/drawing/2014/main" id="{5D3DF93C-8244-4441-9822-40C881693F6B}"/>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46721" y="1124653"/>
            <a:ext cx="10571018" cy="4840592"/>
          </a:xfrm>
        </p:spPr>
      </p:pic>
      <p:sp>
        <p:nvSpPr>
          <p:cNvPr id="4" name="Footer Placeholder 3">
            <a:extLst>
              <a:ext uri="{FF2B5EF4-FFF2-40B4-BE49-F238E27FC236}">
                <a16:creationId xmlns:a16="http://schemas.microsoft.com/office/drawing/2014/main" id="{9C1BE54E-8908-184C-806F-0A73EAED4889}"/>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0181" name="Slide Number Placeholder 4">
            <a:extLst>
              <a:ext uri="{FF2B5EF4-FFF2-40B4-BE49-F238E27FC236}">
                <a16:creationId xmlns:a16="http://schemas.microsoft.com/office/drawing/2014/main" id="{A5F9AEA9-1A20-1945-A1F2-99439E4D8A2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F62B64C-6266-6C40-8545-296273C611E7}" type="slidenum">
              <a:rPr lang="en-US" altLang="en-US"/>
              <a:pPr eaLnBrk="1" hangingPunct="1"/>
              <a:t>43</a:t>
            </a:fld>
            <a:endParaRPr lang="en-US" altLang="en-US"/>
          </a:p>
        </p:txBody>
      </p:sp>
    </p:spTree>
    <p:extLst>
      <p:ext uri="{BB962C8B-B14F-4D97-AF65-F5344CB8AC3E}">
        <p14:creationId xmlns:p14="http://schemas.microsoft.com/office/powerpoint/2010/main" val="43200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4451C7CB-F2F2-6A49-8F02-956A97C9DB35}"/>
              </a:ext>
            </a:extLst>
          </p:cNvPr>
          <p:cNvSpPr>
            <a:spLocks noGrp="1"/>
          </p:cNvSpPr>
          <p:nvPr>
            <p:ph type="title"/>
          </p:nvPr>
        </p:nvSpPr>
        <p:spPr/>
        <p:txBody>
          <a:bodyPr>
            <a:normAutofit/>
          </a:bodyPr>
          <a:lstStyle/>
          <a:p>
            <a:r>
              <a:rPr lang="en-US" altLang="en-US"/>
              <a:t>MFT Structures for File Data (7 of 7)</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2" name="Content Placeholder 11" descr="The screenshot shows a table which lists the columns as follows: 0 to 9 and a to f. The section which is shown beside the table displays a n s I and a s c I i. The value 80 which belongs to the column 8 and offset 024c2f80 is labeled as a, the value 60 and 00 which belongs to the column c, d and offset 024c2f80 are labeled as b, the value 01 which belongs to the column 0 and offset 024c2f90 is labeled as c, the value 32 which belongs to the column 8 and offset 024c2fc0 is labeled as d, the value 22 which belongs to the column e and offset 024c2fc0 is labeled as e, the value 32 and 22 in column 3 and 9 and the value 22 in column 2 are labeled as f. These values are in the offset 024c2fd0 and 024c2fe0. The value 00 which belongs to the column 7 and offset 024c2fe0 is labeled as g, the value ff, ff, ff, ff which belongs to the column 8, 9, a, b and offset 024c2fe0 is labeled as h, the values 05 and 00 which belongs to the column e, f and offset 0242c2ff0 is labeled as I, and a n s I and a s c I I section is labeled as j. The labels are represented as follows: A. Start of attribute 0x80. B. Size of attribute 0x80. C. Nonresident flag. D. First data run. E. Second data run. F. Additional data runs. G. End of data run. H. End of MFT record. I. Sector checksum. J. Sector boundary.">
            <a:extLst>
              <a:ext uri="{FF2B5EF4-FFF2-40B4-BE49-F238E27FC236}">
                <a16:creationId xmlns:a16="http://schemas.microsoft.com/office/drawing/2014/main" id="{7E0A225E-81E7-7648-909A-E22EA686E084}"/>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 y="0"/>
            <a:ext cx="5167745" cy="6748275"/>
          </a:xfrm>
        </p:spPr>
      </p:pic>
      <p:sp>
        <p:nvSpPr>
          <p:cNvPr id="4" name="Footer Placeholder 3">
            <a:extLst>
              <a:ext uri="{FF2B5EF4-FFF2-40B4-BE49-F238E27FC236}">
                <a16:creationId xmlns:a16="http://schemas.microsoft.com/office/drawing/2014/main" id="{4C04CAF4-12A6-2C4D-9143-42C75795173E}"/>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1205" name="Slide Number Placeholder 4">
            <a:extLst>
              <a:ext uri="{FF2B5EF4-FFF2-40B4-BE49-F238E27FC236}">
                <a16:creationId xmlns:a16="http://schemas.microsoft.com/office/drawing/2014/main" id="{A9942D48-A50B-D943-A730-49B45A1DEA0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29BF30-8C33-1545-88AD-B374491EFE15}" type="slidenum">
              <a:rPr lang="en-US" altLang="en-US"/>
              <a:pPr eaLnBrk="1" hangingPunct="1"/>
              <a:t>44</a:t>
            </a:fld>
            <a:endParaRPr lang="en-US" altLang="en-US"/>
          </a:p>
        </p:txBody>
      </p:sp>
    </p:spTree>
    <p:extLst>
      <p:ext uri="{BB962C8B-B14F-4D97-AF65-F5344CB8AC3E}">
        <p14:creationId xmlns:p14="http://schemas.microsoft.com/office/powerpoint/2010/main" val="3255371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52409EAA-1C8B-C449-9B61-AAB1191396C0}"/>
              </a:ext>
            </a:extLst>
          </p:cNvPr>
          <p:cNvSpPr>
            <a:spLocks noGrp="1" noChangeArrowheads="1"/>
          </p:cNvSpPr>
          <p:nvPr>
            <p:ph type="title"/>
          </p:nvPr>
        </p:nvSpPr>
        <p:spPr/>
        <p:txBody>
          <a:bodyPr>
            <a:normAutofit/>
          </a:bodyPr>
          <a:lstStyle/>
          <a:p>
            <a:pPr eaLnBrk="1" hangingPunct="1"/>
            <a:r>
              <a:rPr lang="en-US" altLang="en-US" dirty="0"/>
              <a:t>NTFS Alternate Data Streams (1 of 2)</a:t>
            </a:r>
          </a:p>
        </p:txBody>
      </p:sp>
      <p:sp>
        <p:nvSpPr>
          <p:cNvPr id="52226" name="Rectangle 3">
            <a:extLst>
              <a:ext uri="{FF2B5EF4-FFF2-40B4-BE49-F238E27FC236}">
                <a16:creationId xmlns:a16="http://schemas.microsoft.com/office/drawing/2014/main" id="{678279C1-ACA0-C24B-8391-98EC4CF302B7}"/>
              </a:ext>
            </a:extLst>
          </p:cNvPr>
          <p:cNvSpPr>
            <a:spLocks noGrp="1" noChangeArrowheads="1"/>
          </p:cNvSpPr>
          <p:nvPr>
            <p:ph type="body" idx="1"/>
          </p:nvPr>
        </p:nvSpPr>
        <p:spPr/>
        <p:txBody>
          <a:bodyPr>
            <a:noAutofit/>
          </a:bodyPr>
          <a:lstStyle/>
          <a:p>
            <a:pPr eaLnBrk="1" hangingPunct="1"/>
            <a:r>
              <a:rPr lang="en-US" altLang="en-US" sz="2600" b="1" dirty="0">
                <a:solidFill>
                  <a:srgbClr val="FF0000"/>
                </a:solidFill>
              </a:rPr>
              <a:t>Alternate data streams</a:t>
            </a:r>
          </a:p>
          <a:p>
            <a:pPr lvl="1" eaLnBrk="1" hangingPunct="1"/>
            <a:r>
              <a:rPr lang="en-US" altLang="en-US" sz="2600" dirty="0">
                <a:solidFill>
                  <a:schemeClr val="tx1"/>
                </a:solidFill>
              </a:rPr>
              <a:t>Ways data can be appended to existing files</a:t>
            </a:r>
          </a:p>
          <a:p>
            <a:pPr lvl="1" eaLnBrk="1" hangingPunct="1"/>
            <a:r>
              <a:rPr lang="en-US" altLang="en-US" sz="2600" dirty="0">
                <a:solidFill>
                  <a:schemeClr val="tx1"/>
                </a:solidFill>
              </a:rPr>
              <a:t>Can obscure valuable evidentiary data, intentionally or by coincidence</a:t>
            </a:r>
          </a:p>
          <a:p>
            <a:pPr eaLnBrk="1" hangingPunct="1"/>
            <a:r>
              <a:rPr lang="en-US" altLang="en-US" sz="2600" dirty="0">
                <a:solidFill>
                  <a:schemeClr val="tx1"/>
                </a:solidFill>
              </a:rPr>
              <a:t>In NTFS, an alternate data stream becomes an additional file attribute</a:t>
            </a:r>
          </a:p>
          <a:p>
            <a:pPr lvl="1" eaLnBrk="1" hangingPunct="1"/>
            <a:r>
              <a:rPr lang="en-US" altLang="en-US" sz="2600" b="1" dirty="0">
                <a:solidFill>
                  <a:srgbClr val="FF0000"/>
                </a:solidFill>
              </a:rPr>
              <a:t>Allows the file to be associated with different applications</a:t>
            </a:r>
          </a:p>
          <a:p>
            <a:pPr eaLnBrk="1" hangingPunct="1"/>
            <a:r>
              <a:rPr lang="en-US" altLang="en-US" sz="2600" dirty="0">
                <a:solidFill>
                  <a:schemeClr val="tx1"/>
                </a:solidFill>
              </a:rPr>
              <a:t>You can only tell whether a file has a data stream attached by examining that file’s MFT entry</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56FE62F0-69EF-B743-AAF1-28E6BB2D6B20}"/>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2229" name="Slide Number Placeholder 4">
            <a:extLst>
              <a:ext uri="{FF2B5EF4-FFF2-40B4-BE49-F238E27FC236}">
                <a16:creationId xmlns:a16="http://schemas.microsoft.com/office/drawing/2014/main" id="{A2837602-66B6-3D4D-95AB-3E0158169BD3}"/>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4D46A06-300F-2A4D-AA15-AE89E05440C2}" type="slidenum">
              <a:rPr lang="en-US" altLang="en-US"/>
              <a:pPr eaLnBrk="1" hangingPunct="1"/>
              <a:t>45</a:t>
            </a:fld>
            <a:endParaRPr lang="en-US" altLang="en-US"/>
          </a:p>
        </p:txBody>
      </p:sp>
    </p:spTree>
    <p:extLst>
      <p:ext uri="{BB962C8B-B14F-4D97-AF65-F5344CB8AC3E}">
        <p14:creationId xmlns:p14="http://schemas.microsoft.com/office/powerpoint/2010/main" val="3920607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E17B3E5B-CAC6-C847-8336-7D2D2AB85982}"/>
              </a:ext>
            </a:extLst>
          </p:cNvPr>
          <p:cNvSpPr>
            <a:spLocks noGrp="1" noChangeArrowheads="1"/>
          </p:cNvSpPr>
          <p:nvPr>
            <p:ph type="title"/>
          </p:nvPr>
        </p:nvSpPr>
        <p:spPr/>
        <p:txBody>
          <a:bodyPr>
            <a:normAutofit/>
          </a:bodyPr>
          <a:lstStyle/>
          <a:p>
            <a:r>
              <a:rPr lang="en-US" altLang="en-US"/>
              <a:t>NTFS Alternate Data Streams (2 of 2)</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screenshot shows a table which lists the columns as follows: 0 to 9 and a to f. The section which is shown beside the table displays a n s I and a s c I i. The value 80 which belongs to the column 8 and offset 024c0f50 represents second attribute 0x80, and the values 58 and 00 which belongs to the columns c, d and offset 024c0f50 represents the size of second attribute 0x80. The values 68, 00, 69, 00, 64, 00, 64, and 00 in offset 024c0f90 from column 8 to f and the values 65, 00, 6e, and 00 in offset 024c0fa0 from columns 0 to 3 represents the start of data run for second attribute 0x80, location of hidden alternate data stream.">
            <a:extLst>
              <a:ext uri="{FF2B5EF4-FFF2-40B4-BE49-F238E27FC236}">
                <a16:creationId xmlns:a16="http://schemas.microsoft.com/office/drawing/2014/main" id="{4F1BC853-34D7-DD4D-9EE2-CDC010459EBE}"/>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382713" y="542751"/>
            <a:ext cx="6223432" cy="6180230"/>
          </a:xfrm>
        </p:spPr>
      </p:pic>
      <p:sp>
        <p:nvSpPr>
          <p:cNvPr id="4" name="Footer Placeholder 3">
            <a:extLst>
              <a:ext uri="{FF2B5EF4-FFF2-40B4-BE49-F238E27FC236}">
                <a16:creationId xmlns:a16="http://schemas.microsoft.com/office/drawing/2014/main" id="{00C6B163-F29A-9442-9970-B2691B220D23}"/>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3253" name="Slide Number Placeholder 4">
            <a:extLst>
              <a:ext uri="{FF2B5EF4-FFF2-40B4-BE49-F238E27FC236}">
                <a16:creationId xmlns:a16="http://schemas.microsoft.com/office/drawing/2014/main" id="{0E03457A-F0EF-094E-9E03-68EC22D7441A}"/>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59A305D-B2C6-884F-B920-6C46309CFA48}" type="slidenum">
              <a:rPr lang="en-US" altLang="en-US"/>
              <a:pPr eaLnBrk="1" hangingPunct="1"/>
              <a:t>46</a:t>
            </a:fld>
            <a:endParaRPr lang="en-US" altLang="en-US"/>
          </a:p>
        </p:txBody>
      </p:sp>
    </p:spTree>
    <p:extLst>
      <p:ext uri="{BB962C8B-B14F-4D97-AF65-F5344CB8AC3E}">
        <p14:creationId xmlns:p14="http://schemas.microsoft.com/office/powerpoint/2010/main" val="387554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7609A8A3-62BE-AB47-8A87-BFEC0AA61186}"/>
              </a:ext>
            </a:extLst>
          </p:cNvPr>
          <p:cNvSpPr>
            <a:spLocks noGrp="1" noChangeArrowheads="1"/>
          </p:cNvSpPr>
          <p:nvPr>
            <p:ph type="title"/>
          </p:nvPr>
        </p:nvSpPr>
        <p:spPr/>
        <p:txBody>
          <a:bodyPr>
            <a:normAutofit/>
          </a:bodyPr>
          <a:lstStyle/>
          <a:p>
            <a:pPr eaLnBrk="1" hangingPunct="1"/>
            <a:r>
              <a:rPr lang="en-US" altLang="en-US"/>
              <a:t>NTFS Compressed Files</a:t>
            </a:r>
          </a:p>
        </p:txBody>
      </p:sp>
      <p:sp>
        <p:nvSpPr>
          <p:cNvPr id="54274" name="Rectangle 3">
            <a:extLst>
              <a:ext uri="{FF2B5EF4-FFF2-40B4-BE49-F238E27FC236}">
                <a16:creationId xmlns:a16="http://schemas.microsoft.com/office/drawing/2014/main" id="{C232B3E2-872A-D746-96C2-C337D31D879E}"/>
              </a:ext>
            </a:extLst>
          </p:cNvPr>
          <p:cNvSpPr>
            <a:spLocks noGrp="1" noChangeArrowheads="1"/>
          </p:cNvSpPr>
          <p:nvPr>
            <p:ph type="body" idx="1"/>
          </p:nvPr>
        </p:nvSpPr>
        <p:spPr/>
        <p:txBody>
          <a:bodyPr>
            <a:normAutofit/>
          </a:bodyPr>
          <a:lstStyle/>
          <a:p>
            <a:pPr algn="just" eaLnBrk="1" hangingPunct="1"/>
            <a:r>
              <a:rPr lang="en-US" altLang="en-US" sz="2600" dirty="0">
                <a:solidFill>
                  <a:schemeClr val="tx1"/>
                </a:solidFill>
              </a:rPr>
              <a:t>NTFS provides compression similar to FAT DriveSpace 3 (a Windows 98 compression utility)</a:t>
            </a:r>
          </a:p>
          <a:p>
            <a:pPr algn="just" eaLnBrk="1" hangingPunct="1"/>
            <a:r>
              <a:rPr lang="en-US" altLang="en-US" sz="2600" dirty="0">
                <a:solidFill>
                  <a:schemeClr val="tx1"/>
                </a:solidFill>
              </a:rPr>
              <a:t>With </a:t>
            </a:r>
            <a:r>
              <a:rPr lang="en-US" altLang="en-US" sz="2600" dirty="0">
                <a:solidFill>
                  <a:srgbClr val="FF0000"/>
                </a:solidFill>
              </a:rPr>
              <a:t>NTFS, files, folders, or entire volumes can be compressed</a:t>
            </a:r>
          </a:p>
          <a:p>
            <a:pPr algn="just" eaLnBrk="1" hangingPunct="1"/>
            <a:r>
              <a:rPr lang="en-US" altLang="en-US" sz="2600" dirty="0">
                <a:solidFill>
                  <a:schemeClr val="tx1"/>
                </a:solidFill>
              </a:rPr>
              <a:t>Most computer forensics tools can uncompress and analyze compressed Windows data</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9489941E-56F7-3740-9E70-6D448239A17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4277" name="Slide Number Placeholder 4">
            <a:extLst>
              <a:ext uri="{FF2B5EF4-FFF2-40B4-BE49-F238E27FC236}">
                <a16:creationId xmlns:a16="http://schemas.microsoft.com/office/drawing/2014/main" id="{A07D453A-C7AD-AA4B-8018-4E846E380965}"/>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E2EE073-BD93-1344-8323-B32DA26BA0C6}" type="slidenum">
              <a:rPr lang="en-US" altLang="en-US"/>
              <a:pPr eaLnBrk="1" hangingPunct="1"/>
              <a:t>47</a:t>
            </a:fld>
            <a:endParaRPr lang="en-US" altLang="en-US"/>
          </a:p>
        </p:txBody>
      </p:sp>
    </p:spTree>
    <p:extLst>
      <p:ext uri="{BB962C8B-B14F-4D97-AF65-F5344CB8AC3E}">
        <p14:creationId xmlns:p14="http://schemas.microsoft.com/office/powerpoint/2010/main" val="102877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086BAE22-7F62-8C48-80D6-552C4057C8F0}"/>
              </a:ext>
            </a:extLst>
          </p:cNvPr>
          <p:cNvSpPr>
            <a:spLocks noGrp="1" noChangeArrowheads="1"/>
          </p:cNvSpPr>
          <p:nvPr>
            <p:ph type="title"/>
          </p:nvPr>
        </p:nvSpPr>
        <p:spPr/>
        <p:txBody>
          <a:bodyPr>
            <a:normAutofit/>
          </a:bodyPr>
          <a:lstStyle/>
          <a:p>
            <a:pPr eaLnBrk="1" hangingPunct="1"/>
            <a:r>
              <a:rPr lang="en-US" altLang="en-US"/>
              <a:t>NTFS Encrypting File System (EFS)</a:t>
            </a:r>
          </a:p>
        </p:txBody>
      </p:sp>
      <p:sp>
        <p:nvSpPr>
          <p:cNvPr id="55298" name="Rectangle 3">
            <a:extLst>
              <a:ext uri="{FF2B5EF4-FFF2-40B4-BE49-F238E27FC236}">
                <a16:creationId xmlns:a16="http://schemas.microsoft.com/office/drawing/2014/main" id="{E3ACDE05-09DC-0843-90C8-3E2D89ECC6AC}"/>
              </a:ext>
            </a:extLst>
          </p:cNvPr>
          <p:cNvSpPr>
            <a:spLocks noGrp="1" noChangeArrowheads="1"/>
          </p:cNvSpPr>
          <p:nvPr>
            <p:ph type="body" idx="1"/>
          </p:nvPr>
        </p:nvSpPr>
        <p:spPr/>
        <p:txBody>
          <a:bodyPr>
            <a:noAutofit/>
          </a:bodyPr>
          <a:lstStyle/>
          <a:p>
            <a:pPr algn="just" eaLnBrk="1" hangingPunct="1"/>
            <a:r>
              <a:rPr lang="en-US" altLang="en-US" sz="2600" b="1" dirty="0">
                <a:solidFill>
                  <a:srgbClr val="FF0000"/>
                </a:solidFill>
              </a:rPr>
              <a:t>Encrypting File System (EFS)</a:t>
            </a:r>
          </a:p>
          <a:p>
            <a:pPr lvl="1" algn="just" eaLnBrk="1" hangingPunct="1"/>
            <a:r>
              <a:rPr lang="en-US" altLang="en-US" sz="2600" dirty="0">
                <a:solidFill>
                  <a:schemeClr val="tx1"/>
                </a:solidFill>
              </a:rPr>
              <a:t>Introduced with Windows 2000</a:t>
            </a:r>
          </a:p>
          <a:p>
            <a:pPr lvl="1" algn="just" eaLnBrk="1" hangingPunct="1"/>
            <a:r>
              <a:rPr lang="en-US" altLang="en-US" sz="2600" dirty="0">
                <a:solidFill>
                  <a:schemeClr val="tx1"/>
                </a:solidFill>
              </a:rPr>
              <a:t>Implements a </a:t>
            </a:r>
            <a:r>
              <a:rPr lang="en-US" altLang="en-US" sz="2600" b="1" dirty="0">
                <a:solidFill>
                  <a:srgbClr val="FF0000"/>
                </a:solidFill>
              </a:rPr>
              <a:t>public key </a:t>
            </a:r>
            <a:r>
              <a:rPr lang="en-US" altLang="en-US" sz="2600" dirty="0">
                <a:solidFill>
                  <a:schemeClr val="tx1"/>
                </a:solidFill>
              </a:rPr>
              <a:t>and </a:t>
            </a:r>
            <a:r>
              <a:rPr lang="en-US" altLang="en-US" sz="2600" b="1" dirty="0">
                <a:solidFill>
                  <a:srgbClr val="FF0000"/>
                </a:solidFill>
              </a:rPr>
              <a:t>private key </a:t>
            </a:r>
            <a:r>
              <a:rPr lang="en-US" altLang="en-US" sz="2600" dirty="0">
                <a:solidFill>
                  <a:schemeClr val="tx1"/>
                </a:solidFill>
              </a:rPr>
              <a:t>method of encrypting files, folders, or disk volumes</a:t>
            </a:r>
          </a:p>
          <a:p>
            <a:pPr algn="just" eaLnBrk="1" hangingPunct="1"/>
            <a:r>
              <a:rPr lang="en-US" altLang="en-US" sz="2600" dirty="0">
                <a:solidFill>
                  <a:schemeClr val="tx1"/>
                </a:solidFill>
              </a:rPr>
              <a:t>When EFS is used in Windows 2000 and later</a:t>
            </a:r>
          </a:p>
          <a:p>
            <a:pPr lvl="1" algn="just" eaLnBrk="1" hangingPunct="1"/>
            <a:r>
              <a:rPr lang="en-US" altLang="en-US" sz="2600" dirty="0">
                <a:solidFill>
                  <a:schemeClr val="tx1"/>
                </a:solidFill>
              </a:rPr>
              <a:t>A </a:t>
            </a:r>
            <a:r>
              <a:rPr lang="en-US" altLang="en-US" sz="2600" b="1" dirty="0">
                <a:solidFill>
                  <a:srgbClr val="FF0000"/>
                </a:solidFill>
              </a:rPr>
              <a:t>recovery certificate </a:t>
            </a:r>
            <a:r>
              <a:rPr lang="en-US" altLang="en-US" sz="2600" dirty="0">
                <a:solidFill>
                  <a:schemeClr val="tx1"/>
                </a:solidFill>
              </a:rPr>
              <a:t>is generated and sent to the local Windows administrator account</a:t>
            </a:r>
          </a:p>
          <a:p>
            <a:pPr algn="just" eaLnBrk="1" hangingPunct="1"/>
            <a:r>
              <a:rPr lang="en-US" altLang="en-US" sz="2600" dirty="0">
                <a:solidFill>
                  <a:schemeClr val="tx1"/>
                </a:solidFill>
              </a:rPr>
              <a:t>Users can apply EFS to files stored on their local workstations or a remote server</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43472A08-FD0D-5147-9F3E-60450C24C52E}"/>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5301" name="Slide Number Placeholder 4">
            <a:extLst>
              <a:ext uri="{FF2B5EF4-FFF2-40B4-BE49-F238E27FC236}">
                <a16:creationId xmlns:a16="http://schemas.microsoft.com/office/drawing/2014/main" id="{2BF6F9E2-B8CD-0447-82E0-36F3C4CCB963}"/>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26EFFEE-064C-3D4D-884E-590042F2866F}" type="slidenum">
              <a:rPr lang="en-US" altLang="en-US"/>
              <a:pPr eaLnBrk="1" hangingPunct="1"/>
              <a:t>48</a:t>
            </a:fld>
            <a:endParaRPr lang="en-US" altLang="en-US"/>
          </a:p>
        </p:txBody>
      </p:sp>
    </p:spTree>
    <p:extLst>
      <p:ext uri="{BB962C8B-B14F-4D97-AF65-F5344CB8AC3E}">
        <p14:creationId xmlns:p14="http://schemas.microsoft.com/office/powerpoint/2010/main" val="1559565095"/>
      </p:ext>
    </p:extLst>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FD1DAF90-CF15-4C41-96FA-0EC200CD8809}"/>
              </a:ext>
            </a:extLst>
          </p:cNvPr>
          <p:cNvSpPr>
            <a:spLocks noGrp="1" noChangeArrowheads="1"/>
          </p:cNvSpPr>
          <p:nvPr>
            <p:ph type="title"/>
          </p:nvPr>
        </p:nvSpPr>
        <p:spPr/>
        <p:txBody>
          <a:bodyPr>
            <a:normAutofit/>
          </a:bodyPr>
          <a:lstStyle/>
          <a:p>
            <a:r>
              <a:rPr lang="en-US" altLang="en-US"/>
              <a:t>EFS Recovery Key Agent</a:t>
            </a:r>
          </a:p>
        </p:txBody>
      </p:sp>
      <p:sp>
        <p:nvSpPr>
          <p:cNvPr id="53253" name="Rectangle 3">
            <a:extLst>
              <a:ext uri="{FF2B5EF4-FFF2-40B4-BE49-F238E27FC236}">
                <a16:creationId xmlns:a16="http://schemas.microsoft.com/office/drawing/2014/main" id="{41273E54-7399-614D-B84E-31F6B34EC0EE}"/>
              </a:ext>
            </a:extLst>
          </p:cNvPr>
          <p:cNvSpPr>
            <a:spLocks noGrp="1" noChangeArrowheads="1"/>
          </p:cNvSpPr>
          <p:nvPr>
            <p:ph type="body" idx="1"/>
          </p:nvPr>
        </p:nvSpPr>
        <p:spPr/>
        <p:txBody>
          <a:bodyPr>
            <a:noAutofit/>
          </a:bodyPr>
          <a:lstStyle/>
          <a:p>
            <a:pPr algn="just"/>
            <a:r>
              <a:rPr lang="en-US" altLang="en-US" sz="2600" b="1" dirty="0">
                <a:solidFill>
                  <a:srgbClr val="FF0000"/>
                </a:solidFill>
              </a:rPr>
              <a:t>Recovery Key Agent </a:t>
            </a:r>
            <a:r>
              <a:rPr lang="en-US" altLang="en-US" sz="2600" dirty="0">
                <a:solidFill>
                  <a:schemeClr val="tx1"/>
                </a:solidFill>
              </a:rPr>
              <a:t>implements the recovery certificate</a:t>
            </a:r>
          </a:p>
          <a:p>
            <a:pPr lvl="1" algn="just"/>
            <a:r>
              <a:rPr lang="en-US" altLang="en-US" sz="2600" dirty="0">
                <a:solidFill>
                  <a:schemeClr val="tx1"/>
                </a:solidFill>
              </a:rPr>
              <a:t>Which is in the Windows administrator account</a:t>
            </a:r>
          </a:p>
          <a:p>
            <a:pPr algn="just"/>
            <a:r>
              <a:rPr lang="en-US" altLang="en-US" sz="2600" dirty="0">
                <a:solidFill>
                  <a:schemeClr val="tx1"/>
                </a:solidFill>
              </a:rPr>
              <a:t>Windows administrators can recover a key in two ways: through Windows or from a command prompt</a:t>
            </a:r>
          </a:p>
          <a:p>
            <a:pPr algn="just"/>
            <a:r>
              <a:rPr lang="en-US" altLang="en-US" sz="2600" dirty="0">
                <a:solidFill>
                  <a:schemeClr val="tx1"/>
                </a:solidFill>
              </a:rPr>
              <a:t>Commands:</a:t>
            </a:r>
          </a:p>
          <a:p>
            <a:pPr lvl="1" algn="just"/>
            <a:r>
              <a:rPr lang="en-US" altLang="en-US" sz="2600" dirty="0">
                <a:solidFill>
                  <a:schemeClr val="tx1"/>
                </a:solidFill>
              </a:rPr>
              <a:t>cipher</a:t>
            </a:r>
          </a:p>
          <a:p>
            <a:pPr lvl="1" algn="just"/>
            <a:r>
              <a:rPr lang="en-US" altLang="en-US" sz="2600" dirty="0">
                <a:solidFill>
                  <a:schemeClr val="tx1"/>
                </a:solidFill>
              </a:rPr>
              <a:t>copy</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1711109-48BE-DD46-AD06-016B24CD7DE5}"/>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6325" name="Slide Number Placeholder 4">
            <a:extLst>
              <a:ext uri="{FF2B5EF4-FFF2-40B4-BE49-F238E27FC236}">
                <a16:creationId xmlns:a16="http://schemas.microsoft.com/office/drawing/2014/main" id="{ABDB0FCD-64E1-3249-8959-85997ED3E13A}"/>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96D050B-08F5-C140-82B8-EF7107284221}" type="slidenum">
              <a:rPr lang="en-US" altLang="en-US"/>
              <a:pPr eaLnBrk="1" hangingPunct="1"/>
              <a:t>49</a:t>
            </a:fld>
            <a:endParaRPr lang="en-US" altLang="en-US"/>
          </a:p>
        </p:txBody>
      </p:sp>
    </p:spTree>
    <p:extLst>
      <p:ext uri="{BB962C8B-B14F-4D97-AF65-F5344CB8AC3E}">
        <p14:creationId xmlns:p14="http://schemas.microsoft.com/office/powerpoint/2010/main" val="1013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A69C83D7-D613-2D47-97D6-1A42C924BC27}"/>
              </a:ext>
            </a:extLst>
          </p:cNvPr>
          <p:cNvSpPr>
            <a:spLocks noGrp="1" noChangeArrowheads="1"/>
          </p:cNvSpPr>
          <p:nvPr>
            <p:ph type="title"/>
          </p:nvPr>
        </p:nvSpPr>
        <p:spPr/>
        <p:txBody>
          <a:bodyPr>
            <a:normAutofit/>
          </a:bodyPr>
          <a:lstStyle/>
          <a:p>
            <a:pPr eaLnBrk="1" hangingPunct="1"/>
            <a:r>
              <a:rPr lang="en-US" altLang="en-US" dirty="0"/>
              <a:t>Understanding the Boot Sequence (2 of 3)</a:t>
            </a:r>
          </a:p>
        </p:txBody>
      </p:sp>
      <p:sp>
        <p:nvSpPr>
          <p:cNvPr id="11266" name="Rectangle 3">
            <a:extLst>
              <a:ext uri="{FF2B5EF4-FFF2-40B4-BE49-F238E27FC236}">
                <a16:creationId xmlns:a16="http://schemas.microsoft.com/office/drawing/2014/main" id="{A7020610-FE4B-6C45-BC34-DD3607331BE7}"/>
              </a:ext>
            </a:extLst>
          </p:cNvPr>
          <p:cNvSpPr>
            <a:spLocks noGrp="1" noChangeArrowheads="1"/>
          </p:cNvSpPr>
          <p:nvPr>
            <p:ph type="body" idx="1"/>
          </p:nvPr>
        </p:nvSpPr>
        <p:spPr/>
        <p:txBody>
          <a:bodyPr>
            <a:noAutofit/>
          </a:bodyPr>
          <a:lstStyle/>
          <a:p>
            <a:pPr eaLnBrk="1" hangingPunct="1"/>
            <a:r>
              <a:rPr lang="en-US" altLang="en-US" sz="2800" b="1" dirty="0">
                <a:solidFill>
                  <a:schemeClr val="tx1"/>
                </a:solidFill>
              </a:rPr>
              <a:t>Bootstrap process</a:t>
            </a:r>
          </a:p>
          <a:p>
            <a:pPr marL="457200" lvl="1" indent="-342900" eaLnBrk="1" hangingPunct="1">
              <a:spcBef>
                <a:spcPts val="1000"/>
              </a:spcBef>
              <a:buSzPts val="1800"/>
            </a:pPr>
            <a:r>
              <a:rPr lang="en-US" altLang="en-US" sz="2800" dirty="0">
                <a:solidFill>
                  <a:schemeClr val="tx1"/>
                </a:solidFill>
              </a:rPr>
              <a:t>Contained in ROM, tells the computer how to proceed</a:t>
            </a:r>
          </a:p>
          <a:p>
            <a:pPr marL="457200" lvl="1" indent="-342900" eaLnBrk="1" hangingPunct="1">
              <a:spcBef>
                <a:spcPts val="1000"/>
              </a:spcBef>
              <a:buSzPts val="1800"/>
            </a:pPr>
            <a:r>
              <a:rPr lang="en-US" altLang="en-US" sz="2800" dirty="0">
                <a:solidFill>
                  <a:schemeClr val="tx1"/>
                </a:solidFill>
              </a:rPr>
              <a:t>Displays the key or keys you press to open the CMOS setup screen</a:t>
            </a:r>
          </a:p>
          <a:p>
            <a:pPr eaLnBrk="1" hangingPunct="1"/>
            <a:r>
              <a:rPr lang="en-US" altLang="en-US" sz="2800" dirty="0">
                <a:solidFill>
                  <a:schemeClr val="tx1"/>
                </a:solidFill>
              </a:rPr>
              <a:t>CMOS should be modified to boot from a forensic floppy disk or CD</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137EBE0E-4F04-D840-8E20-99C2ACCF92A6}"/>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1269" name="Slide Number Placeholder 4">
            <a:extLst>
              <a:ext uri="{FF2B5EF4-FFF2-40B4-BE49-F238E27FC236}">
                <a16:creationId xmlns:a16="http://schemas.microsoft.com/office/drawing/2014/main" id="{E87AB64D-3EFF-A646-9825-A3CE2F1CCB5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3A6E3C-7D83-6941-8670-3366BFB88566}" type="slidenum">
              <a:rPr lang="en-US" altLang="en-US"/>
              <a:pPr eaLnBrk="1" hangingPunct="1"/>
              <a:t>5</a:t>
            </a:fld>
            <a:endParaRPr lang="en-US" altLang="en-US"/>
          </a:p>
        </p:txBody>
      </p:sp>
    </p:spTree>
    <p:extLst>
      <p:ext uri="{BB962C8B-B14F-4D97-AF65-F5344CB8AC3E}">
        <p14:creationId xmlns:p14="http://schemas.microsoft.com/office/powerpoint/2010/main" val="2659697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5D37DE85-A751-F248-A1CA-DDF402158B37}"/>
              </a:ext>
            </a:extLst>
          </p:cNvPr>
          <p:cNvSpPr>
            <a:spLocks noGrp="1" noChangeArrowheads="1"/>
          </p:cNvSpPr>
          <p:nvPr>
            <p:ph type="title"/>
          </p:nvPr>
        </p:nvSpPr>
        <p:spPr/>
        <p:txBody>
          <a:bodyPr>
            <a:normAutofit/>
          </a:bodyPr>
          <a:lstStyle/>
          <a:p>
            <a:pPr eaLnBrk="1" hangingPunct="1"/>
            <a:r>
              <a:rPr lang="en-US" altLang="en-US"/>
              <a:t>Deleting NTFS Files</a:t>
            </a:r>
          </a:p>
        </p:txBody>
      </p:sp>
      <p:sp>
        <p:nvSpPr>
          <p:cNvPr id="57346" name="Rectangle 3">
            <a:extLst>
              <a:ext uri="{FF2B5EF4-FFF2-40B4-BE49-F238E27FC236}">
                <a16:creationId xmlns:a16="http://schemas.microsoft.com/office/drawing/2014/main" id="{1B9C843C-096C-9448-B446-FCF3B9B19107}"/>
              </a:ext>
            </a:extLst>
          </p:cNvPr>
          <p:cNvSpPr>
            <a:spLocks noGrp="1" noChangeArrowheads="1"/>
          </p:cNvSpPr>
          <p:nvPr>
            <p:ph type="body" idx="1"/>
          </p:nvPr>
        </p:nvSpPr>
        <p:spPr/>
        <p:txBody>
          <a:bodyPr>
            <a:normAutofit/>
          </a:bodyPr>
          <a:lstStyle/>
          <a:p>
            <a:pPr algn="just" eaLnBrk="1" hangingPunct="1"/>
            <a:r>
              <a:rPr lang="en-US" altLang="en-US" sz="2600" dirty="0">
                <a:solidFill>
                  <a:schemeClr val="tx1"/>
                </a:solidFill>
              </a:rPr>
              <a:t>When a file is deleted in Windows NT and later</a:t>
            </a:r>
          </a:p>
          <a:p>
            <a:pPr lvl="1" algn="just" eaLnBrk="1" hangingPunct="1"/>
            <a:r>
              <a:rPr lang="en-US" altLang="en-US" sz="2600" b="1" dirty="0">
                <a:solidFill>
                  <a:srgbClr val="FF0000"/>
                </a:solidFill>
              </a:rPr>
              <a:t>The OS renames it and moves it to the Recycle Bin</a:t>
            </a:r>
          </a:p>
          <a:p>
            <a:pPr algn="just" eaLnBrk="1" hangingPunct="1"/>
            <a:r>
              <a:rPr lang="en-US" altLang="en-US" sz="2600" dirty="0">
                <a:solidFill>
                  <a:schemeClr val="tx1"/>
                </a:solidFill>
              </a:rPr>
              <a:t>Can use the del (delete) MS-DOS command</a:t>
            </a:r>
          </a:p>
          <a:p>
            <a:pPr lvl="1" algn="just" eaLnBrk="1" hangingPunct="1"/>
            <a:r>
              <a:rPr lang="en-US" altLang="en-US" sz="2600" dirty="0">
                <a:solidFill>
                  <a:schemeClr val="tx1"/>
                </a:solidFill>
              </a:rPr>
              <a:t>Eliminates the file from the MFT listing in the same way FAT does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1304A098-311C-C34B-B97E-37EDBBED8BC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7349" name="Slide Number Placeholder 4">
            <a:extLst>
              <a:ext uri="{FF2B5EF4-FFF2-40B4-BE49-F238E27FC236}">
                <a16:creationId xmlns:a16="http://schemas.microsoft.com/office/drawing/2014/main" id="{6CFE5684-06EE-F846-9B82-AE105B92485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79F30A-01B5-CD48-85AC-AE6F3B4DA846}" type="slidenum">
              <a:rPr lang="en-US" altLang="en-US"/>
              <a:pPr eaLnBrk="1" hangingPunct="1"/>
              <a:t>50</a:t>
            </a:fld>
            <a:endParaRPr lang="en-US" altLang="en-US"/>
          </a:p>
        </p:txBody>
      </p:sp>
    </p:spTree>
    <p:extLst>
      <p:ext uri="{BB962C8B-B14F-4D97-AF65-F5344CB8AC3E}">
        <p14:creationId xmlns:p14="http://schemas.microsoft.com/office/powerpoint/2010/main" val="1824916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itle 1">
            <a:extLst>
              <a:ext uri="{FF2B5EF4-FFF2-40B4-BE49-F238E27FC236}">
                <a16:creationId xmlns:a16="http://schemas.microsoft.com/office/drawing/2014/main" id="{72E1C8B1-E489-C146-89EE-402ADC79A470}"/>
              </a:ext>
            </a:extLst>
          </p:cNvPr>
          <p:cNvSpPr>
            <a:spLocks noGrp="1"/>
          </p:cNvSpPr>
          <p:nvPr>
            <p:ph type="title"/>
          </p:nvPr>
        </p:nvSpPr>
        <p:spPr/>
        <p:txBody>
          <a:bodyPr>
            <a:normAutofit/>
          </a:bodyPr>
          <a:lstStyle/>
          <a:p>
            <a:pPr eaLnBrk="1" hangingPunct="1"/>
            <a:r>
              <a:rPr lang="en-US" altLang="en-US"/>
              <a:t>Resilient File System</a:t>
            </a:r>
          </a:p>
        </p:txBody>
      </p:sp>
      <p:sp>
        <p:nvSpPr>
          <p:cNvPr id="58370" name="Content Placeholder 2">
            <a:extLst>
              <a:ext uri="{FF2B5EF4-FFF2-40B4-BE49-F238E27FC236}">
                <a16:creationId xmlns:a16="http://schemas.microsoft.com/office/drawing/2014/main" id="{791FA713-A587-8641-8869-8F07D2D73887}"/>
              </a:ext>
            </a:extLst>
          </p:cNvPr>
          <p:cNvSpPr>
            <a:spLocks noGrp="1"/>
          </p:cNvSpPr>
          <p:nvPr>
            <p:ph type="body" idx="1"/>
          </p:nvPr>
        </p:nvSpPr>
        <p:spPr/>
        <p:txBody>
          <a:bodyPr>
            <a:noAutofit/>
          </a:bodyPr>
          <a:lstStyle/>
          <a:p>
            <a:pPr eaLnBrk="1" hangingPunct="1"/>
            <a:r>
              <a:rPr lang="en-US" altLang="en-US" sz="2600" b="1" dirty="0">
                <a:solidFill>
                  <a:srgbClr val="FF0000"/>
                </a:solidFill>
              </a:rPr>
              <a:t>Resilient File System (</a:t>
            </a:r>
            <a:r>
              <a:rPr lang="en-US" altLang="en-US" sz="2600" b="1" dirty="0" err="1">
                <a:solidFill>
                  <a:srgbClr val="FF0000"/>
                </a:solidFill>
              </a:rPr>
              <a:t>ReFS</a:t>
            </a:r>
            <a:r>
              <a:rPr lang="en-US" altLang="en-US" sz="2600" b="1" dirty="0">
                <a:solidFill>
                  <a:srgbClr val="FF0000"/>
                </a:solidFill>
              </a:rPr>
              <a:t>) </a:t>
            </a:r>
            <a:r>
              <a:rPr lang="en-US" altLang="en-US" sz="2600" dirty="0">
                <a:solidFill>
                  <a:schemeClr val="tx1"/>
                </a:solidFill>
              </a:rPr>
              <a:t>- designed to address </a:t>
            </a:r>
            <a:r>
              <a:rPr lang="en-US" altLang="en-US" sz="2600" b="1" dirty="0">
                <a:solidFill>
                  <a:srgbClr val="FF0000"/>
                </a:solidFill>
              </a:rPr>
              <a:t>very large data </a:t>
            </a:r>
            <a:r>
              <a:rPr lang="en-US" altLang="en-US" sz="2600" dirty="0">
                <a:solidFill>
                  <a:schemeClr val="tx1"/>
                </a:solidFill>
              </a:rPr>
              <a:t>storage needs</a:t>
            </a:r>
          </a:p>
          <a:p>
            <a:pPr lvl="1" eaLnBrk="1" hangingPunct="1"/>
            <a:r>
              <a:rPr lang="en-US" altLang="en-US" sz="2600" dirty="0">
                <a:solidFill>
                  <a:schemeClr val="tx1"/>
                </a:solidFill>
              </a:rPr>
              <a:t>Such as the cloud</a:t>
            </a:r>
          </a:p>
          <a:p>
            <a:pPr eaLnBrk="1" hangingPunct="1"/>
            <a:r>
              <a:rPr lang="en-US" altLang="en-US" sz="2600" dirty="0">
                <a:solidFill>
                  <a:schemeClr val="tx1"/>
                </a:solidFill>
              </a:rPr>
              <a:t>Features incorporated into </a:t>
            </a:r>
            <a:r>
              <a:rPr lang="en-US" altLang="en-US" sz="2600" dirty="0" err="1">
                <a:solidFill>
                  <a:schemeClr val="tx1"/>
                </a:solidFill>
              </a:rPr>
              <a:t>ReFS’s</a:t>
            </a:r>
            <a:r>
              <a:rPr lang="en-US" altLang="en-US" sz="2600" dirty="0">
                <a:solidFill>
                  <a:schemeClr val="tx1"/>
                </a:solidFill>
              </a:rPr>
              <a:t> design:</a:t>
            </a:r>
          </a:p>
          <a:p>
            <a:pPr lvl="1" eaLnBrk="1" hangingPunct="1"/>
            <a:r>
              <a:rPr lang="en-US" altLang="en-US" sz="2600" dirty="0">
                <a:solidFill>
                  <a:schemeClr val="tx1"/>
                </a:solidFill>
              </a:rPr>
              <a:t>Maximized data </a:t>
            </a:r>
            <a:r>
              <a:rPr lang="en-US" altLang="en-US" sz="2600" b="1" dirty="0">
                <a:solidFill>
                  <a:srgbClr val="FF0000"/>
                </a:solidFill>
              </a:rPr>
              <a:t>availability</a:t>
            </a:r>
          </a:p>
          <a:p>
            <a:pPr lvl="1"/>
            <a:r>
              <a:rPr lang="en-US" altLang="en-US" sz="2600" dirty="0">
                <a:solidFill>
                  <a:schemeClr val="tx1"/>
                </a:solidFill>
              </a:rPr>
              <a:t>Improved data </a:t>
            </a:r>
            <a:r>
              <a:rPr lang="en-US" altLang="en-US" sz="2600" b="1" dirty="0">
                <a:solidFill>
                  <a:srgbClr val="FF0000"/>
                </a:solidFill>
              </a:rPr>
              <a:t>integrity</a:t>
            </a:r>
          </a:p>
          <a:p>
            <a:pPr lvl="1" eaLnBrk="1" hangingPunct="1"/>
            <a:r>
              <a:rPr lang="en-US" altLang="en-US" sz="2600" dirty="0">
                <a:solidFill>
                  <a:schemeClr val="tx1"/>
                </a:solidFill>
              </a:rPr>
              <a:t>Designed for </a:t>
            </a:r>
            <a:r>
              <a:rPr lang="en-US" altLang="en-US" sz="2600" b="1" dirty="0">
                <a:solidFill>
                  <a:srgbClr val="FF0000"/>
                </a:solidFill>
              </a:rPr>
              <a:t>scalability</a:t>
            </a:r>
          </a:p>
          <a:p>
            <a:pPr eaLnBrk="1" hangingPunct="1"/>
            <a:r>
              <a:rPr lang="en-US" altLang="en-US" sz="2600" dirty="0" err="1">
                <a:solidFill>
                  <a:schemeClr val="tx1"/>
                </a:solidFill>
              </a:rPr>
              <a:t>ReFS</a:t>
            </a:r>
            <a:r>
              <a:rPr lang="en-US" altLang="en-US" sz="2600" dirty="0">
                <a:solidFill>
                  <a:schemeClr val="tx1"/>
                </a:solidFill>
              </a:rPr>
              <a:t> uses disk structures similar to the MFT in NTFS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45DFB16D-24F1-154F-8983-7D07B2767E6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8373" name="Slide Number Placeholder 4">
            <a:extLst>
              <a:ext uri="{FF2B5EF4-FFF2-40B4-BE49-F238E27FC236}">
                <a16:creationId xmlns:a16="http://schemas.microsoft.com/office/drawing/2014/main" id="{CF0FFDF7-7F37-CE46-B80C-F7347F2D3368}"/>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592C03F-728B-3640-8426-9807E279A7BC}" type="slidenum">
              <a:rPr lang="en-US" altLang="en-US"/>
              <a:pPr eaLnBrk="1" hangingPunct="1"/>
              <a:t>51</a:t>
            </a:fld>
            <a:endParaRPr lang="en-US" altLang="en-US"/>
          </a:p>
        </p:txBody>
      </p:sp>
    </p:spTree>
    <p:extLst>
      <p:ext uri="{BB962C8B-B14F-4D97-AF65-F5344CB8AC3E}">
        <p14:creationId xmlns:p14="http://schemas.microsoft.com/office/powerpoint/2010/main" val="3073186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070C923C-A906-A441-A2B9-45B452EEAA5B}"/>
              </a:ext>
            </a:extLst>
          </p:cNvPr>
          <p:cNvSpPr>
            <a:spLocks noGrp="1" noChangeArrowheads="1"/>
          </p:cNvSpPr>
          <p:nvPr>
            <p:ph type="title"/>
          </p:nvPr>
        </p:nvSpPr>
        <p:spPr/>
        <p:txBody>
          <a:bodyPr>
            <a:normAutofit/>
          </a:bodyPr>
          <a:lstStyle/>
          <a:p>
            <a:pPr eaLnBrk="1" hangingPunct="1"/>
            <a:r>
              <a:rPr lang="en-US" altLang="en-US" dirty="0"/>
              <a:t>Understanding Whole Disk Encryption (1 of 3)</a:t>
            </a:r>
          </a:p>
        </p:txBody>
      </p:sp>
      <p:sp>
        <p:nvSpPr>
          <p:cNvPr id="59394" name="Rectangle 3">
            <a:extLst>
              <a:ext uri="{FF2B5EF4-FFF2-40B4-BE49-F238E27FC236}">
                <a16:creationId xmlns:a16="http://schemas.microsoft.com/office/drawing/2014/main" id="{57532B38-5390-844A-9C2B-4D6E64A99393}"/>
              </a:ext>
            </a:extLst>
          </p:cNvPr>
          <p:cNvSpPr>
            <a:spLocks noGrp="1" noChangeArrowheads="1"/>
          </p:cNvSpPr>
          <p:nvPr>
            <p:ph type="body" idx="1"/>
          </p:nvPr>
        </p:nvSpPr>
        <p:spPr/>
        <p:txBody>
          <a:bodyPr>
            <a:noAutofit/>
          </a:bodyPr>
          <a:lstStyle/>
          <a:p>
            <a:pPr eaLnBrk="1" hangingPunct="1"/>
            <a:r>
              <a:rPr lang="en-US" altLang="en-US" sz="2600" dirty="0">
                <a:solidFill>
                  <a:schemeClr val="tx1"/>
                </a:solidFill>
              </a:rPr>
              <a:t>In recent years, there has been more concern about loss of</a:t>
            </a:r>
          </a:p>
          <a:p>
            <a:pPr lvl="1" eaLnBrk="1" hangingPunct="1"/>
            <a:r>
              <a:rPr lang="en-US" altLang="en-US" sz="2600" b="1" dirty="0">
                <a:solidFill>
                  <a:srgbClr val="FF0000"/>
                </a:solidFill>
              </a:rPr>
              <a:t>Personal identity information (PII) </a:t>
            </a:r>
            <a:r>
              <a:rPr lang="en-US" altLang="en-US" sz="2600" dirty="0">
                <a:solidFill>
                  <a:schemeClr val="tx1"/>
                </a:solidFill>
              </a:rPr>
              <a:t>and trade secrets caused by computer theft</a:t>
            </a:r>
          </a:p>
          <a:p>
            <a:pPr eaLnBrk="1" hangingPunct="1"/>
            <a:r>
              <a:rPr lang="en-US" altLang="en-US" sz="2600" dirty="0">
                <a:solidFill>
                  <a:schemeClr val="tx1"/>
                </a:solidFill>
              </a:rPr>
              <a:t>Of particular concern is the theft of laptop computers and handheld devices</a:t>
            </a:r>
          </a:p>
          <a:p>
            <a:pPr eaLnBrk="1" hangingPunct="1"/>
            <a:r>
              <a:rPr lang="en-US" altLang="en-US" sz="2600" dirty="0">
                <a:solidFill>
                  <a:schemeClr val="tx1"/>
                </a:solidFill>
              </a:rPr>
              <a:t>To help prevent loss of information, software vendors now provide </a:t>
            </a:r>
            <a:r>
              <a:rPr lang="en-US" altLang="en-US" sz="2600" b="1" dirty="0">
                <a:solidFill>
                  <a:srgbClr val="FF0000"/>
                </a:solidFill>
              </a:rPr>
              <a:t>whole disk encryption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1FE48C02-2975-034E-9555-9F7F5088D989}"/>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9397" name="Slide Number Placeholder 4">
            <a:extLst>
              <a:ext uri="{FF2B5EF4-FFF2-40B4-BE49-F238E27FC236}">
                <a16:creationId xmlns:a16="http://schemas.microsoft.com/office/drawing/2014/main" id="{93B12E6E-7959-0443-A3D5-4205229FF107}"/>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657A507-A9BE-3443-B354-351443641C08}" type="slidenum">
              <a:rPr lang="en-US" altLang="en-US"/>
              <a:pPr eaLnBrk="1" hangingPunct="1"/>
              <a:t>52</a:t>
            </a:fld>
            <a:endParaRPr lang="en-US" altLang="en-US"/>
          </a:p>
        </p:txBody>
      </p:sp>
    </p:spTree>
    <p:extLst>
      <p:ext uri="{BB962C8B-B14F-4D97-AF65-F5344CB8AC3E}">
        <p14:creationId xmlns:p14="http://schemas.microsoft.com/office/powerpoint/2010/main" val="2821868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DCD70E34-0ED2-6F4D-9D34-136A60801BDB}"/>
              </a:ext>
            </a:extLst>
          </p:cNvPr>
          <p:cNvSpPr>
            <a:spLocks noGrp="1" noChangeArrowheads="1"/>
          </p:cNvSpPr>
          <p:nvPr>
            <p:ph type="title"/>
          </p:nvPr>
        </p:nvSpPr>
        <p:spPr/>
        <p:txBody>
          <a:bodyPr>
            <a:normAutofit/>
          </a:bodyPr>
          <a:lstStyle/>
          <a:p>
            <a:pPr eaLnBrk="1" hangingPunct="1"/>
            <a:r>
              <a:rPr lang="en-US" altLang="en-US" dirty="0"/>
              <a:t>Understanding Whole Disk Encryption (2 of 3)</a:t>
            </a:r>
          </a:p>
        </p:txBody>
      </p:sp>
      <p:sp>
        <p:nvSpPr>
          <p:cNvPr id="60418" name="Rectangle 3">
            <a:extLst>
              <a:ext uri="{FF2B5EF4-FFF2-40B4-BE49-F238E27FC236}">
                <a16:creationId xmlns:a16="http://schemas.microsoft.com/office/drawing/2014/main" id="{2F437A4D-C912-1341-AD3B-1C0D4FD46094}"/>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Current whole disk encryption tools offer the following features:</a:t>
            </a:r>
          </a:p>
          <a:p>
            <a:pPr lvl="1" eaLnBrk="1" hangingPunct="1"/>
            <a:r>
              <a:rPr lang="en-US" altLang="en-US" sz="2600" b="1" dirty="0" err="1">
                <a:solidFill>
                  <a:srgbClr val="FF0000"/>
                </a:solidFill>
              </a:rPr>
              <a:t>Preboot</a:t>
            </a:r>
            <a:r>
              <a:rPr lang="en-US" altLang="en-US" sz="2600" b="1" dirty="0">
                <a:solidFill>
                  <a:srgbClr val="FF0000"/>
                </a:solidFill>
              </a:rPr>
              <a:t> </a:t>
            </a:r>
            <a:r>
              <a:rPr lang="en-US" altLang="en-US" sz="2600" dirty="0">
                <a:solidFill>
                  <a:schemeClr val="tx1"/>
                </a:solidFill>
              </a:rPr>
              <a:t>authentication</a:t>
            </a:r>
          </a:p>
          <a:p>
            <a:pPr lvl="1" eaLnBrk="1" hangingPunct="1"/>
            <a:r>
              <a:rPr lang="en-US" altLang="en-US" sz="2600" dirty="0">
                <a:solidFill>
                  <a:schemeClr val="tx1"/>
                </a:solidFill>
              </a:rPr>
              <a:t>Full or partial disk encryption with secure hibernation</a:t>
            </a:r>
          </a:p>
          <a:p>
            <a:pPr lvl="1" eaLnBrk="1" hangingPunct="1"/>
            <a:r>
              <a:rPr lang="en-US" altLang="en-US" sz="2600" dirty="0">
                <a:solidFill>
                  <a:schemeClr val="tx1"/>
                </a:solidFill>
              </a:rPr>
              <a:t>Advanced encryption algorithms</a:t>
            </a:r>
          </a:p>
          <a:p>
            <a:pPr lvl="1" eaLnBrk="1" hangingPunct="1"/>
            <a:r>
              <a:rPr lang="en-US" altLang="en-US" sz="2600" dirty="0">
                <a:solidFill>
                  <a:schemeClr val="tx1"/>
                </a:solidFill>
              </a:rPr>
              <a:t>Key management function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F51C360B-2ADD-0644-A00E-FD3D98671566}"/>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0421" name="Slide Number Placeholder 4">
            <a:extLst>
              <a:ext uri="{FF2B5EF4-FFF2-40B4-BE49-F238E27FC236}">
                <a16:creationId xmlns:a16="http://schemas.microsoft.com/office/drawing/2014/main" id="{F0541E25-22A4-BD4C-8142-9E05E300AB66}"/>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1EF211F-0B34-4C4C-885D-CA15E2C6810A}" type="slidenum">
              <a:rPr lang="en-US" altLang="en-US"/>
              <a:pPr eaLnBrk="1" hangingPunct="1"/>
              <a:t>53</a:t>
            </a:fld>
            <a:endParaRPr lang="en-US" altLang="en-US"/>
          </a:p>
        </p:txBody>
      </p:sp>
    </p:spTree>
    <p:extLst>
      <p:ext uri="{BB962C8B-B14F-4D97-AF65-F5344CB8AC3E}">
        <p14:creationId xmlns:p14="http://schemas.microsoft.com/office/powerpoint/2010/main" val="1865546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BE07EBB4-D229-BE46-80CA-8F2AD4F2A236}"/>
              </a:ext>
            </a:extLst>
          </p:cNvPr>
          <p:cNvSpPr>
            <a:spLocks noGrp="1" noChangeArrowheads="1"/>
          </p:cNvSpPr>
          <p:nvPr>
            <p:ph type="title"/>
          </p:nvPr>
        </p:nvSpPr>
        <p:spPr/>
        <p:txBody>
          <a:bodyPr>
            <a:normAutofit/>
          </a:bodyPr>
          <a:lstStyle/>
          <a:p>
            <a:pPr eaLnBrk="1" hangingPunct="1"/>
            <a:r>
              <a:rPr lang="en-US" altLang="en-US" dirty="0"/>
              <a:t>Understanding Whole Disk Encryption (3 of 3) </a:t>
            </a:r>
          </a:p>
        </p:txBody>
      </p:sp>
      <p:sp>
        <p:nvSpPr>
          <p:cNvPr id="61442" name="Rectangle 3">
            <a:extLst>
              <a:ext uri="{FF2B5EF4-FFF2-40B4-BE49-F238E27FC236}">
                <a16:creationId xmlns:a16="http://schemas.microsoft.com/office/drawing/2014/main" id="{E30C8285-0E3B-8741-8D71-46A30ED96446}"/>
              </a:ext>
            </a:extLst>
          </p:cNvPr>
          <p:cNvSpPr>
            <a:spLocks noGrp="1" noChangeArrowheads="1"/>
          </p:cNvSpPr>
          <p:nvPr>
            <p:ph type="body" idx="1"/>
          </p:nvPr>
        </p:nvSpPr>
        <p:spPr/>
        <p:txBody>
          <a:bodyPr>
            <a:noAutofit/>
          </a:bodyPr>
          <a:lstStyle/>
          <a:p>
            <a:pPr eaLnBrk="1" hangingPunct="1"/>
            <a:r>
              <a:rPr lang="en-US" altLang="en-US" sz="2600" dirty="0">
                <a:solidFill>
                  <a:schemeClr val="tx1"/>
                </a:solidFill>
              </a:rPr>
              <a:t>Whole disk encryption tools encrypt each sector of a drive separately</a:t>
            </a:r>
          </a:p>
          <a:p>
            <a:pPr eaLnBrk="1" hangingPunct="1"/>
            <a:r>
              <a:rPr lang="en-US" altLang="en-US" sz="2600" dirty="0">
                <a:solidFill>
                  <a:schemeClr val="tx1"/>
                </a:solidFill>
              </a:rPr>
              <a:t>Many of these tools encrypt the drive’s boot sector </a:t>
            </a:r>
          </a:p>
          <a:p>
            <a:pPr lvl="1" eaLnBrk="1" hangingPunct="1"/>
            <a:r>
              <a:rPr lang="en-US" altLang="en-US" sz="2600" dirty="0">
                <a:solidFill>
                  <a:schemeClr val="tx1"/>
                </a:solidFill>
              </a:rPr>
              <a:t>To prevent any efforts to bypass the secured drive’s partition</a:t>
            </a:r>
          </a:p>
          <a:p>
            <a:pPr eaLnBrk="1" hangingPunct="1"/>
            <a:r>
              <a:rPr lang="en-US" altLang="en-US" sz="2600" dirty="0">
                <a:solidFill>
                  <a:schemeClr val="tx1"/>
                </a:solidFill>
              </a:rPr>
              <a:t>To examine an encrypted drive, decrypt it first</a:t>
            </a:r>
          </a:p>
          <a:p>
            <a:pPr lvl="1" eaLnBrk="1" hangingPunct="1"/>
            <a:r>
              <a:rPr lang="en-US" altLang="en-US" sz="2600" dirty="0">
                <a:solidFill>
                  <a:schemeClr val="tx1"/>
                </a:solidFill>
              </a:rPr>
              <a:t>Run a vendor-specific program to decrypt the drive</a:t>
            </a:r>
          </a:p>
          <a:p>
            <a:pPr lvl="1" eaLnBrk="1" hangingPunct="1"/>
            <a:r>
              <a:rPr lang="en-US" altLang="en-US" sz="2600" dirty="0">
                <a:solidFill>
                  <a:schemeClr val="tx1"/>
                </a:solidFill>
              </a:rPr>
              <a:t>Many vendors use a bootable CD or USB drive that prompts for a </a:t>
            </a:r>
            <a:r>
              <a:rPr lang="en-US" altLang="en-US" sz="2600" dirty="0">
                <a:solidFill>
                  <a:srgbClr val="FF0000"/>
                </a:solidFill>
              </a:rPr>
              <a:t>one-time passphrase</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9110801B-F0B5-0446-A976-E680BF15A04D}"/>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1445" name="Slide Number Placeholder 4">
            <a:extLst>
              <a:ext uri="{FF2B5EF4-FFF2-40B4-BE49-F238E27FC236}">
                <a16:creationId xmlns:a16="http://schemas.microsoft.com/office/drawing/2014/main" id="{7FF6999D-813D-AC47-8328-FE75D819278E}"/>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B927755-5FE8-9047-B00D-678DCB41516C}" type="slidenum">
              <a:rPr lang="en-US" altLang="en-US"/>
              <a:pPr eaLnBrk="1" hangingPunct="1"/>
              <a:t>54</a:t>
            </a:fld>
            <a:endParaRPr lang="en-US" altLang="en-US"/>
          </a:p>
        </p:txBody>
      </p:sp>
    </p:spTree>
    <p:extLst>
      <p:ext uri="{BB962C8B-B14F-4D97-AF65-F5344CB8AC3E}">
        <p14:creationId xmlns:p14="http://schemas.microsoft.com/office/powerpoint/2010/main" val="1411701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646FCACF-DC25-BA4C-A151-5B734F739056}"/>
              </a:ext>
            </a:extLst>
          </p:cNvPr>
          <p:cNvSpPr>
            <a:spLocks noGrp="1" noChangeArrowheads="1"/>
          </p:cNvSpPr>
          <p:nvPr>
            <p:ph type="title"/>
          </p:nvPr>
        </p:nvSpPr>
        <p:spPr/>
        <p:txBody>
          <a:bodyPr>
            <a:normAutofit/>
          </a:bodyPr>
          <a:lstStyle/>
          <a:p>
            <a:pPr eaLnBrk="1" hangingPunct="1"/>
            <a:r>
              <a:rPr lang="en-US" altLang="en-US"/>
              <a:t>Examining Microsoft BitLocker</a:t>
            </a:r>
          </a:p>
        </p:txBody>
      </p:sp>
      <p:sp>
        <p:nvSpPr>
          <p:cNvPr id="62466" name="Rectangle 3">
            <a:extLst>
              <a:ext uri="{FF2B5EF4-FFF2-40B4-BE49-F238E27FC236}">
                <a16:creationId xmlns:a16="http://schemas.microsoft.com/office/drawing/2014/main" id="{D0C1475A-C195-AC49-8557-F87E0DBA7C00}"/>
              </a:ext>
            </a:extLst>
          </p:cNvPr>
          <p:cNvSpPr>
            <a:spLocks noGrp="1" noChangeArrowheads="1"/>
          </p:cNvSpPr>
          <p:nvPr>
            <p:ph type="body" idx="1"/>
          </p:nvPr>
        </p:nvSpPr>
        <p:spPr/>
        <p:txBody>
          <a:bodyPr>
            <a:noAutofit/>
          </a:bodyPr>
          <a:lstStyle/>
          <a:p>
            <a:pPr lvl="1"/>
            <a:r>
              <a:rPr lang="en-US" altLang="en-US" sz="2600" dirty="0">
                <a:solidFill>
                  <a:schemeClr val="tx1"/>
                </a:solidFill>
              </a:rPr>
              <a:t>Available Vista Enterprise/Ultimate, Windows 7, 8, and 10 Professional/Enterprise, and Server 2008 and later</a:t>
            </a:r>
          </a:p>
          <a:p>
            <a:pPr lvl="1"/>
            <a:r>
              <a:rPr lang="en-US" altLang="en-US" sz="2600" dirty="0">
                <a:solidFill>
                  <a:schemeClr val="tx1"/>
                </a:solidFill>
              </a:rPr>
              <a:t>Hardware and software requirements</a:t>
            </a:r>
          </a:p>
          <a:p>
            <a:pPr lvl="1"/>
            <a:r>
              <a:rPr lang="en-US" altLang="en-US" sz="2600" dirty="0">
                <a:solidFill>
                  <a:schemeClr val="tx1"/>
                </a:solidFill>
              </a:rPr>
              <a:t>A computer capable of running Windows Vista or later</a:t>
            </a:r>
          </a:p>
          <a:p>
            <a:pPr lvl="1"/>
            <a:r>
              <a:rPr lang="en-US" altLang="en-US" sz="2600" dirty="0">
                <a:solidFill>
                  <a:schemeClr val="tx1"/>
                </a:solidFill>
              </a:rPr>
              <a:t>The TPM microchip, version 1.2 or newer</a:t>
            </a:r>
          </a:p>
          <a:p>
            <a:pPr lvl="1"/>
            <a:r>
              <a:rPr lang="en-US" altLang="en-US" sz="2600" dirty="0">
                <a:solidFill>
                  <a:schemeClr val="tx1"/>
                </a:solidFill>
              </a:rPr>
              <a:t>A computer BIOS compliant with Trusted Computing Group (TCG)</a:t>
            </a:r>
          </a:p>
          <a:p>
            <a:pPr lvl="1"/>
            <a:r>
              <a:rPr lang="en-US" altLang="en-US" sz="2600" dirty="0">
                <a:solidFill>
                  <a:schemeClr val="tx1"/>
                </a:solidFill>
              </a:rPr>
              <a:t>Two NTFS partitions</a:t>
            </a:r>
          </a:p>
          <a:p>
            <a:pPr lvl="1"/>
            <a:r>
              <a:rPr lang="en-US" altLang="en-US" sz="2600" dirty="0">
                <a:solidFill>
                  <a:schemeClr val="tx1"/>
                </a:solidFill>
              </a:rPr>
              <a:t>The BIOS configured so that the hard drive boots first before checking other bootable peripherals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BD25622C-1820-FC49-8D02-3B378E612F15}"/>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2469" name="Slide Number Placeholder 4">
            <a:extLst>
              <a:ext uri="{FF2B5EF4-FFF2-40B4-BE49-F238E27FC236}">
                <a16:creationId xmlns:a16="http://schemas.microsoft.com/office/drawing/2014/main" id="{F7578AAD-9EB4-214C-96D8-2B70E2F284A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E57DBCC-C294-7649-860B-D9A96450AE93}" type="slidenum">
              <a:rPr lang="en-US" altLang="en-US"/>
              <a:pPr eaLnBrk="1" hangingPunct="1"/>
              <a:t>55</a:t>
            </a:fld>
            <a:endParaRPr lang="en-US" altLang="en-US"/>
          </a:p>
        </p:txBody>
      </p:sp>
    </p:spTree>
    <p:extLst>
      <p:ext uri="{BB962C8B-B14F-4D97-AF65-F5344CB8AC3E}">
        <p14:creationId xmlns:p14="http://schemas.microsoft.com/office/powerpoint/2010/main" val="439847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AFBF75FE-BDD7-CB4E-9A91-33E740D69ABC}"/>
              </a:ext>
            </a:extLst>
          </p:cNvPr>
          <p:cNvSpPr>
            <a:spLocks noGrp="1" noChangeArrowheads="1"/>
          </p:cNvSpPr>
          <p:nvPr>
            <p:ph type="title"/>
          </p:nvPr>
        </p:nvSpPr>
        <p:spPr/>
        <p:txBody>
          <a:bodyPr>
            <a:normAutofit/>
          </a:bodyPr>
          <a:lstStyle/>
          <a:p>
            <a:pPr eaLnBrk="1" hangingPunct="1"/>
            <a:r>
              <a:rPr lang="en-US" altLang="en-US"/>
              <a:t>Examining Third-Party Disk Encryption Tools</a:t>
            </a:r>
          </a:p>
        </p:txBody>
      </p:sp>
      <p:sp>
        <p:nvSpPr>
          <p:cNvPr id="63490" name="Rectangle 3">
            <a:extLst>
              <a:ext uri="{FF2B5EF4-FFF2-40B4-BE49-F238E27FC236}">
                <a16:creationId xmlns:a16="http://schemas.microsoft.com/office/drawing/2014/main" id="{553A0F72-8C6B-4B4E-A5F6-079324622777}"/>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Some available third-party WDE utilities:</a:t>
            </a:r>
          </a:p>
          <a:p>
            <a:pPr lvl="1" eaLnBrk="1" hangingPunct="1"/>
            <a:r>
              <a:rPr lang="en-US" altLang="en-US" sz="2600" dirty="0">
                <a:solidFill>
                  <a:schemeClr val="tx1"/>
                </a:solidFill>
              </a:rPr>
              <a:t>Endpoint Encryption</a:t>
            </a:r>
          </a:p>
          <a:p>
            <a:pPr lvl="1" eaLnBrk="1" hangingPunct="1"/>
            <a:r>
              <a:rPr lang="en-US" altLang="en-US" sz="2600" dirty="0">
                <a:solidFill>
                  <a:schemeClr val="tx1"/>
                </a:solidFill>
              </a:rPr>
              <a:t>Voltage </a:t>
            </a:r>
            <a:r>
              <a:rPr lang="en-US" altLang="en-US" sz="2600" dirty="0" err="1">
                <a:solidFill>
                  <a:schemeClr val="tx1"/>
                </a:solidFill>
              </a:rPr>
              <a:t>SecureFile</a:t>
            </a:r>
            <a:endParaRPr lang="en-US" altLang="en-US" sz="2600" dirty="0">
              <a:solidFill>
                <a:schemeClr val="tx1"/>
              </a:solidFill>
            </a:endParaRPr>
          </a:p>
          <a:p>
            <a:pPr lvl="1" eaLnBrk="1" hangingPunct="1"/>
            <a:r>
              <a:rPr lang="en-US" altLang="en-US" sz="2600" dirty="0" err="1">
                <a:solidFill>
                  <a:schemeClr val="tx1"/>
                </a:solidFill>
              </a:rPr>
              <a:t>Jetico</a:t>
            </a:r>
            <a:r>
              <a:rPr lang="en-US" altLang="en-US" sz="2600" dirty="0">
                <a:solidFill>
                  <a:schemeClr val="tx1"/>
                </a:solidFill>
              </a:rPr>
              <a:t> </a:t>
            </a:r>
            <a:r>
              <a:rPr lang="en-US" altLang="en-US" sz="2600" dirty="0" err="1">
                <a:solidFill>
                  <a:schemeClr val="tx1"/>
                </a:solidFill>
              </a:rPr>
              <a:t>BestCrypt</a:t>
            </a:r>
            <a:r>
              <a:rPr lang="en-US" altLang="en-US" sz="2600" dirty="0">
                <a:solidFill>
                  <a:schemeClr val="tx1"/>
                </a:solidFill>
              </a:rPr>
              <a:t> Volume Encryption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F51160F3-6DBC-D942-B16E-AF012C9B3873}"/>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3493" name="Slide Number Placeholder 4">
            <a:extLst>
              <a:ext uri="{FF2B5EF4-FFF2-40B4-BE49-F238E27FC236}">
                <a16:creationId xmlns:a16="http://schemas.microsoft.com/office/drawing/2014/main" id="{B13ACED3-DBA0-DD4D-A357-1B50F0C6C339}"/>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1468DC4-F56E-1A4D-97C5-2B801D926A20}" type="slidenum">
              <a:rPr lang="en-US" altLang="en-US"/>
              <a:pPr eaLnBrk="1" hangingPunct="1"/>
              <a:t>56</a:t>
            </a:fld>
            <a:endParaRPr lang="en-US" altLang="en-US"/>
          </a:p>
        </p:txBody>
      </p:sp>
    </p:spTree>
    <p:extLst>
      <p:ext uri="{BB962C8B-B14F-4D97-AF65-F5344CB8AC3E}">
        <p14:creationId xmlns:p14="http://schemas.microsoft.com/office/powerpoint/2010/main" val="1758973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84D0BE76-51BF-DA42-B479-567793FDEFC9}"/>
              </a:ext>
            </a:extLst>
          </p:cNvPr>
          <p:cNvSpPr>
            <a:spLocks noGrp="1" noChangeArrowheads="1"/>
          </p:cNvSpPr>
          <p:nvPr>
            <p:ph type="title"/>
          </p:nvPr>
        </p:nvSpPr>
        <p:spPr/>
        <p:txBody>
          <a:bodyPr>
            <a:normAutofit/>
          </a:bodyPr>
          <a:lstStyle/>
          <a:p>
            <a:pPr eaLnBrk="1" hangingPunct="1"/>
            <a:r>
              <a:rPr lang="en-US" altLang="en-US"/>
              <a:t>Understanding the Windows Registry</a:t>
            </a:r>
          </a:p>
        </p:txBody>
      </p:sp>
      <p:sp>
        <p:nvSpPr>
          <p:cNvPr id="64514" name="Rectangle 3">
            <a:extLst>
              <a:ext uri="{FF2B5EF4-FFF2-40B4-BE49-F238E27FC236}">
                <a16:creationId xmlns:a16="http://schemas.microsoft.com/office/drawing/2014/main" id="{F38F205D-D76F-8940-A720-DE9A85936C96}"/>
              </a:ext>
            </a:extLst>
          </p:cNvPr>
          <p:cNvSpPr>
            <a:spLocks noGrp="1" noChangeArrowheads="1"/>
          </p:cNvSpPr>
          <p:nvPr>
            <p:ph type="body" idx="1"/>
          </p:nvPr>
        </p:nvSpPr>
        <p:spPr/>
        <p:txBody>
          <a:bodyPr>
            <a:noAutofit/>
          </a:bodyPr>
          <a:lstStyle/>
          <a:p>
            <a:pPr eaLnBrk="1" hangingPunct="1"/>
            <a:r>
              <a:rPr lang="en-US" altLang="en-US" sz="2600" b="1" dirty="0">
                <a:solidFill>
                  <a:srgbClr val="FF0000"/>
                </a:solidFill>
              </a:rPr>
              <a:t>Registry</a:t>
            </a:r>
          </a:p>
          <a:p>
            <a:pPr lvl="1" eaLnBrk="1" hangingPunct="1"/>
            <a:r>
              <a:rPr lang="en-US" altLang="en-US" sz="2600" dirty="0">
                <a:solidFill>
                  <a:schemeClr val="tx1"/>
                </a:solidFill>
              </a:rPr>
              <a:t>A database that stores hardware and </a:t>
            </a:r>
            <a:r>
              <a:rPr lang="en-US" altLang="en-US" sz="2600" i="1" dirty="0">
                <a:solidFill>
                  <a:schemeClr val="tx1"/>
                </a:solidFill>
              </a:rPr>
              <a:t>software configuration information</a:t>
            </a:r>
            <a:r>
              <a:rPr lang="en-US" altLang="en-US" sz="2600" dirty="0">
                <a:solidFill>
                  <a:schemeClr val="tx1"/>
                </a:solidFill>
              </a:rPr>
              <a:t>, </a:t>
            </a:r>
            <a:r>
              <a:rPr lang="en-US" altLang="en-US" sz="2600" b="1" u="sng" dirty="0">
                <a:solidFill>
                  <a:schemeClr val="tx1"/>
                </a:solidFill>
              </a:rPr>
              <a:t>network connections</a:t>
            </a:r>
            <a:r>
              <a:rPr lang="en-US" altLang="en-US" sz="2600" b="1" dirty="0">
                <a:solidFill>
                  <a:schemeClr val="tx1"/>
                </a:solidFill>
              </a:rPr>
              <a:t>, user preferences</a:t>
            </a:r>
            <a:r>
              <a:rPr lang="en-US" altLang="en-US" sz="2600" dirty="0">
                <a:solidFill>
                  <a:schemeClr val="tx1"/>
                </a:solidFill>
              </a:rPr>
              <a:t>, and </a:t>
            </a:r>
            <a:r>
              <a:rPr lang="en-US" altLang="en-US" sz="2600" dirty="0">
                <a:solidFill>
                  <a:srgbClr val="0070C0"/>
                </a:solidFill>
              </a:rPr>
              <a:t>setup information</a:t>
            </a:r>
          </a:p>
          <a:p>
            <a:pPr eaLnBrk="1" hangingPunct="1"/>
            <a:r>
              <a:rPr lang="en-US" altLang="en-US" sz="2600" dirty="0">
                <a:solidFill>
                  <a:schemeClr val="tx1"/>
                </a:solidFill>
              </a:rPr>
              <a:t>To view the Registry, you can use:</a:t>
            </a:r>
          </a:p>
          <a:p>
            <a:pPr lvl="1" eaLnBrk="1" hangingPunct="1"/>
            <a:r>
              <a:rPr lang="en-US" altLang="en-US" sz="2600" dirty="0" err="1">
                <a:solidFill>
                  <a:schemeClr val="tx1"/>
                </a:solidFill>
              </a:rPr>
              <a:t>Regedit</a:t>
            </a:r>
            <a:r>
              <a:rPr lang="en-US" altLang="en-US" sz="2600" dirty="0">
                <a:solidFill>
                  <a:schemeClr val="tx1"/>
                </a:solidFill>
              </a:rPr>
              <a:t> (Registry Editor) program for Windows 9x systems</a:t>
            </a:r>
          </a:p>
          <a:p>
            <a:pPr lvl="1" eaLnBrk="1" hangingPunct="1"/>
            <a:r>
              <a:rPr lang="en-US" altLang="en-US" sz="2600" dirty="0">
                <a:solidFill>
                  <a:schemeClr val="tx1"/>
                </a:solidFill>
              </a:rPr>
              <a:t>Regedt32 for Windows 2000, XP, and Vista</a:t>
            </a:r>
          </a:p>
          <a:p>
            <a:pPr lvl="1" eaLnBrk="1" hangingPunct="1"/>
            <a:r>
              <a:rPr lang="en-US" altLang="en-US" sz="2600" dirty="0">
                <a:solidFill>
                  <a:schemeClr val="tx1"/>
                </a:solidFill>
              </a:rPr>
              <a:t>Both utilities can be used for Windows 7 and 8</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B25DDB66-CE2D-8A4E-A48F-7E3F6FA8048C}"/>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4517" name="Slide Number Placeholder 4">
            <a:extLst>
              <a:ext uri="{FF2B5EF4-FFF2-40B4-BE49-F238E27FC236}">
                <a16:creationId xmlns:a16="http://schemas.microsoft.com/office/drawing/2014/main" id="{58C35AA0-83AB-FA43-ABC1-5D2A9B4146B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49329C5-7D71-C142-9FD0-0DC83F67A5FC}" type="slidenum">
              <a:rPr lang="en-US" altLang="en-US"/>
              <a:pPr eaLnBrk="1" hangingPunct="1"/>
              <a:t>57</a:t>
            </a:fld>
            <a:endParaRPr lang="en-US" altLang="en-US"/>
          </a:p>
        </p:txBody>
      </p:sp>
    </p:spTree>
    <p:extLst>
      <p:ext uri="{BB962C8B-B14F-4D97-AF65-F5344CB8AC3E}">
        <p14:creationId xmlns:p14="http://schemas.microsoft.com/office/powerpoint/2010/main" val="284203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2AEFAB44-1914-4345-A049-1D3FE643EF04}"/>
              </a:ext>
            </a:extLst>
          </p:cNvPr>
          <p:cNvSpPr>
            <a:spLocks noGrp="1" noChangeArrowheads="1"/>
          </p:cNvSpPr>
          <p:nvPr>
            <p:ph type="title"/>
          </p:nvPr>
        </p:nvSpPr>
        <p:spPr/>
        <p:txBody>
          <a:bodyPr>
            <a:normAutofit fontScale="90000"/>
          </a:bodyPr>
          <a:lstStyle/>
          <a:p>
            <a:pPr eaLnBrk="1" hangingPunct="1"/>
            <a:r>
              <a:rPr lang="en-US" altLang="en-US" dirty="0"/>
              <a:t>Exploring the Organization of the Windows Registry (1 of 5)</a:t>
            </a:r>
          </a:p>
        </p:txBody>
      </p:sp>
      <p:sp>
        <p:nvSpPr>
          <p:cNvPr id="65538" name="Rectangle 3">
            <a:extLst>
              <a:ext uri="{FF2B5EF4-FFF2-40B4-BE49-F238E27FC236}">
                <a16:creationId xmlns:a16="http://schemas.microsoft.com/office/drawing/2014/main" id="{78C30975-048A-F347-9D38-37F513BE27D4}"/>
              </a:ext>
            </a:extLst>
          </p:cNvPr>
          <p:cNvSpPr>
            <a:spLocks noGrp="1" noChangeArrowheads="1"/>
          </p:cNvSpPr>
          <p:nvPr>
            <p:ph type="body" idx="1"/>
          </p:nvPr>
        </p:nvSpPr>
        <p:spPr>
          <a:xfrm>
            <a:off x="1366203" y="1905001"/>
            <a:ext cx="10160000" cy="2728913"/>
          </a:xfrm>
        </p:spPr>
        <p:txBody>
          <a:bodyPr>
            <a:noAutofit/>
          </a:bodyPr>
          <a:lstStyle/>
          <a:p>
            <a:pPr eaLnBrk="1" hangingPunct="1"/>
            <a:r>
              <a:rPr lang="en-US" altLang="en-US" sz="2600" dirty="0">
                <a:solidFill>
                  <a:schemeClr val="tx1"/>
                </a:solidFill>
              </a:rPr>
              <a:t>Registry terminology:</a:t>
            </a:r>
          </a:p>
          <a:p>
            <a:pPr lvl="1" eaLnBrk="1" hangingPunct="1"/>
            <a:r>
              <a:rPr lang="en-US" altLang="en-US" sz="2600" dirty="0">
                <a:solidFill>
                  <a:schemeClr val="tx1"/>
                </a:solidFill>
              </a:rPr>
              <a:t>Registry</a:t>
            </a:r>
          </a:p>
          <a:p>
            <a:pPr lvl="1" eaLnBrk="1" hangingPunct="1"/>
            <a:r>
              <a:rPr lang="en-US" altLang="en-US" sz="2600" dirty="0">
                <a:solidFill>
                  <a:schemeClr val="tx1"/>
                </a:solidFill>
              </a:rPr>
              <a:t>Registry Editor</a:t>
            </a:r>
          </a:p>
          <a:p>
            <a:pPr lvl="1" eaLnBrk="1" hangingPunct="1"/>
            <a:r>
              <a:rPr lang="en-US" altLang="en-US" sz="2600" dirty="0">
                <a:solidFill>
                  <a:schemeClr val="tx1"/>
                </a:solidFill>
              </a:rPr>
              <a:t>HKEY</a:t>
            </a:r>
          </a:p>
          <a:p>
            <a:pPr lvl="1" eaLnBrk="1" hangingPunct="1"/>
            <a:r>
              <a:rPr lang="en-US" altLang="en-US" sz="2600" dirty="0">
                <a:solidFill>
                  <a:schemeClr val="tx1"/>
                </a:solidFill>
              </a:rPr>
              <a:t>Key</a:t>
            </a:r>
          </a:p>
          <a:p>
            <a:pPr lvl="1" eaLnBrk="1" hangingPunct="1"/>
            <a:r>
              <a:rPr lang="en-US" altLang="en-US" sz="2600" dirty="0" err="1">
                <a:solidFill>
                  <a:schemeClr val="tx1"/>
                </a:solidFill>
              </a:rPr>
              <a:t>Subkey</a:t>
            </a:r>
            <a:endParaRPr lang="en-US" altLang="en-US" sz="2600" dirty="0">
              <a:solidFill>
                <a:schemeClr val="tx1"/>
              </a:solidFill>
            </a:endParaRPr>
          </a:p>
          <a:p>
            <a:pPr lvl="1" eaLnBrk="1" hangingPunct="1"/>
            <a:r>
              <a:rPr lang="en-US" altLang="en-US" sz="2600" dirty="0">
                <a:solidFill>
                  <a:schemeClr val="tx1"/>
                </a:solidFill>
              </a:rPr>
              <a:t>Branch</a:t>
            </a:r>
          </a:p>
          <a:p>
            <a:pPr lvl="1" eaLnBrk="1" hangingPunct="1"/>
            <a:r>
              <a:rPr lang="en-US" altLang="en-US" sz="2600" dirty="0">
                <a:solidFill>
                  <a:schemeClr val="tx1"/>
                </a:solidFill>
              </a:rPr>
              <a:t>Value</a:t>
            </a:r>
          </a:p>
          <a:p>
            <a:pPr lvl="1" eaLnBrk="1" hangingPunct="1"/>
            <a:r>
              <a:rPr lang="en-US" altLang="en-US" sz="2600" dirty="0">
                <a:solidFill>
                  <a:schemeClr val="tx1"/>
                </a:solidFill>
              </a:rPr>
              <a:t>Default value</a:t>
            </a:r>
          </a:p>
          <a:p>
            <a:pPr lvl="1" eaLnBrk="1" hangingPunct="1"/>
            <a:r>
              <a:rPr lang="en-US" altLang="en-US" sz="2600" dirty="0">
                <a:solidFill>
                  <a:schemeClr val="tx1"/>
                </a:solidFill>
              </a:rPr>
              <a:t>Hives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74B73CA2-2DC0-D74A-BC83-A0EFB35AD306}"/>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5541" name="Slide Number Placeholder 4">
            <a:extLst>
              <a:ext uri="{FF2B5EF4-FFF2-40B4-BE49-F238E27FC236}">
                <a16:creationId xmlns:a16="http://schemas.microsoft.com/office/drawing/2014/main" id="{DBEF9D1F-B0E2-4742-B27F-789D46CE6FBD}"/>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AF63A3A-A2E5-F543-BFE8-75F69B6BAE3E}" type="slidenum">
              <a:rPr lang="en-US" altLang="en-US"/>
              <a:pPr eaLnBrk="1" hangingPunct="1"/>
              <a:t>58</a:t>
            </a:fld>
            <a:endParaRPr lang="en-US" altLang="en-US"/>
          </a:p>
        </p:txBody>
      </p:sp>
    </p:spTree>
    <p:extLst>
      <p:ext uri="{BB962C8B-B14F-4D97-AF65-F5344CB8AC3E}">
        <p14:creationId xmlns:p14="http://schemas.microsoft.com/office/powerpoint/2010/main" val="1007916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3B1758BB-CE04-3948-B7B4-C2144C2EB443}"/>
              </a:ext>
            </a:extLst>
          </p:cNvPr>
          <p:cNvSpPr>
            <a:spLocks noGrp="1" noChangeArrowheads="1"/>
          </p:cNvSpPr>
          <p:nvPr>
            <p:ph type="title"/>
          </p:nvPr>
        </p:nvSpPr>
        <p:spPr/>
        <p:txBody>
          <a:bodyPr>
            <a:normAutofit fontScale="90000"/>
          </a:bodyPr>
          <a:lstStyle/>
          <a:p>
            <a:r>
              <a:rPr lang="en-US" altLang="en-US" dirty="0"/>
              <a:t>Exploring the Organization of the Windows Registry (2 of 5)</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6 shows registry file locations and purposes">
            <a:extLst>
              <a:ext uri="{FF2B5EF4-FFF2-40B4-BE49-F238E27FC236}">
                <a16:creationId xmlns:a16="http://schemas.microsoft.com/office/drawing/2014/main" id="{65FCCD1A-AA58-954D-9F99-8E0F3A5AF032}"/>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29247" y="1143001"/>
            <a:ext cx="10723418" cy="5042691"/>
          </a:xfrm>
        </p:spPr>
      </p:pic>
      <p:sp>
        <p:nvSpPr>
          <p:cNvPr id="4" name="Footer Placeholder 3">
            <a:extLst>
              <a:ext uri="{FF2B5EF4-FFF2-40B4-BE49-F238E27FC236}">
                <a16:creationId xmlns:a16="http://schemas.microsoft.com/office/drawing/2014/main" id="{B3A45369-E403-324C-ADF8-D7407B945684}"/>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6565" name="Slide Number Placeholder 4">
            <a:extLst>
              <a:ext uri="{FF2B5EF4-FFF2-40B4-BE49-F238E27FC236}">
                <a16:creationId xmlns:a16="http://schemas.microsoft.com/office/drawing/2014/main" id="{AE6C8A8A-3883-4944-BB73-7EBDF88B29E6}"/>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848CAA-CA11-1A4D-B8AB-E59CEC8D88DF}" type="slidenum">
              <a:rPr lang="en-US" altLang="en-US"/>
              <a:pPr eaLnBrk="1" hangingPunct="1"/>
              <a:t>59</a:t>
            </a:fld>
            <a:endParaRPr lang="en-US" altLang="en-US"/>
          </a:p>
        </p:txBody>
      </p:sp>
    </p:spTree>
    <p:extLst>
      <p:ext uri="{BB962C8B-B14F-4D97-AF65-F5344CB8AC3E}">
        <p14:creationId xmlns:p14="http://schemas.microsoft.com/office/powerpoint/2010/main" val="247609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14974F72-0274-3244-BD39-E1A23FE52FF8}"/>
              </a:ext>
            </a:extLst>
          </p:cNvPr>
          <p:cNvSpPr>
            <a:spLocks noGrp="1" noChangeArrowheads="1"/>
          </p:cNvSpPr>
          <p:nvPr>
            <p:ph type="title"/>
          </p:nvPr>
        </p:nvSpPr>
        <p:spPr/>
        <p:txBody>
          <a:bodyPr>
            <a:normAutofit/>
          </a:bodyPr>
          <a:lstStyle/>
          <a:p>
            <a:r>
              <a:rPr lang="en-US" altLang="en-US" dirty="0"/>
              <a:t>Understanding the Boot Sequence (3 of 3)</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3" name="Content Placeholder 12" descr="The screenshot shows c m o s set up screen. The screen displays system time, system date, s a t a configuration, and system information in the left section. The right section displays the following texts: use enter, tab, or shift tab to select a field, and use + or minus to configure system time. Below this, buttons to select screen, select item, change field, select field, general help, save and exit, and exit are shown. ">
            <a:extLst>
              <a:ext uri="{FF2B5EF4-FFF2-40B4-BE49-F238E27FC236}">
                <a16:creationId xmlns:a16="http://schemas.microsoft.com/office/drawing/2014/main" id="{FF716B54-DCA6-7E43-BF3D-936FD3FDC7B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2962" y="1143001"/>
            <a:ext cx="9067512" cy="5490995"/>
          </a:xfrm>
        </p:spPr>
      </p:pic>
      <p:sp>
        <p:nvSpPr>
          <p:cNvPr id="4" name="Footer Placeholder 3">
            <a:extLst>
              <a:ext uri="{FF2B5EF4-FFF2-40B4-BE49-F238E27FC236}">
                <a16:creationId xmlns:a16="http://schemas.microsoft.com/office/drawing/2014/main" id="{4AF2E5CC-3693-B940-B85C-67D1DBFA2497}"/>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2293" name="Slide Number Placeholder 4">
            <a:extLst>
              <a:ext uri="{FF2B5EF4-FFF2-40B4-BE49-F238E27FC236}">
                <a16:creationId xmlns:a16="http://schemas.microsoft.com/office/drawing/2014/main" id="{66F760D2-B754-4F48-9423-0BD438A5D329}"/>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67AD3BA-C44A-8243-843C-D7AB32D2A9C5}" type="slidenum">
              <a:rPr lang="en-US" altLang="en-US"/>
              <a:pPr eaLnBrk="1" hangingPunct="1"/>
              <a:t>6</a:t>
            </a:fld>
            <a:endParaRPr lang="en-US" altLang="en-US"/>
          </a:p>
        </p:txBody>
      </p:sp>
    </p:spTree>
    <p:extLst>
      <p:ext uri="{BB962C8B-B14F-4D97-AF65-F5344CB8AC3E}">
        <p14:creationId xmlns:p14="http://schemas.microsoft.com/office/powerpoint/2010/main" val="3817285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162B18C8-D4E8-B946-AA73-44B3590658AF}"/>
              </a:ext>
            </a:extLst>
          </p:cNvPr>
          <p:cNvSpPr>
            <a:spLocks noGrp="1" noChangeArrowheads="1"/>
          </p:cNvSpPr>
          <p:nvPr>
            <p:ph type="title"/>
          </p:nvPr>
        </p:nvSpPr>
        <p:spPr/>
        <p:txBody>
          <a:bodyPr>
            <a:normAutofit fontScale="90000"/>
          </a:bodyPr>
          <a:lstStyle/>
          <a:p>
            <a:r>
              <a:rPr lang="en-US" altLang="en-US" dirty="0"/>
              <a:t>Exploring the Organization of the Windows Registry (3 of 5)</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he registry editor dialog box shows the drop down list of computer which is selected in the left pane. Below this, h k e y folders are shown. The right pane shows name, type and data.">
            <a:extLst>
              <a:ext uri="{FF2B5EF4-FFF2-40B4-BE49-F238E27FC236}">
                <a16:creationId xmlns:a16="http://schemas.microsoft.com/office/drawing/2014/main" id="{8C51649D-A0BD-E942-A1BA-E4B9708412D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19426" y="1178932"/>
            <a:ext cx="8964901" cy="4693105"/>
          </a:xfrm>
        </p:spPr>
      </p:pic>
      <p:sp>
        <p:nvSpPr>
          <p:cNvPr id="4" name="Footer Placeholder 3">
            <a:extLst>
              <a:ext uri="{FF2B5EF4-FFF2-40B4-BE49-F238E27FC236}">
                <a16:creationId xmlns:a16="http://schemas.microsoft.com/office/drawing/2014/main" id="{4B0DB069-8D69-5A41-AE7D-B0BFF1E0BEE8}"/>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7589" name="Slide Number Placeholder 4">
            <a:extLst>
              <a:ext uri="{FF2B5EF4-FFF2-40B4-BE49-F238E27FC236}">
                <a16:creationId xmlns:a16="http://schemas.microsoft.com/office/drawing/2014/main" id="{82D6B924-AEBC-4643-BDE5-5897F381B6D4}"/>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EA29203-1D11-B84D-89C8-39CEA27EBD9B}" type="slidenum">
              <a:rPr lang="en-US" altLang="en-US"/>
              <a:pPr eaLnBrk="1" hangingPunct="1"/>
              <a:t>60</a:t>
            </a:fld>
            <a:endParaRPr lang="en-US" altLang="en-US"/>
          </a:p>
        </p:txBody>
      </p:sp>
    </p:spTree>
    <p:extLst>
      <p:ext uri="{BB962C8B-B14F-4D97-AF65-F5344CB8AC3E}">
        <p14:creationId xmlns:p14="http://schemas.microsoft.com/office/powerpoint/2010/main" val="2927152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45951423-17C1-4548-9598-A80B14924ACF}"/>
              </a:ext>
            </a:extLst>
          </p:cNvPr>
          <p:cNvSpPr>
            <a:spLocks noGrp="1" noChangeArrowheads="1"/>
          </p:cNvSpPr>
          <p:nvPr>
            <p:ph type="title"/>
          </p:nvPr>
        </p:nvSpPr>
        <p:spPr/>
        <p:txBody>
          <a:bodyPr>
            <a:normAutofit fontScale="90000"/>
          </a:bodyPr>
          <a:lstStyle/>
          <a:p>
            <a:r>
              <a:rPr lang="en-US" altLang="en-US" dirty="0"/>
              <a:t>Exploring the Organization of the Windows Registry (4 of 5)</a:t>
            </a:r>
          </a:p>
        </p:txBody>
      </p:sp>
      <p:sp>
        <p:nvSpPr>
          <p:cNvPr id="2" name="Text Placeholder 1"/>
          <p:cNvSpPr>
            <a:spLocks noGrp="1"/>
          </p:cNvSpPr>
          <p:nvPr>
            <p:ph type="body" idx="1"/>
          </p:nvPr>
        </p:nvSpPr>
        <p:spPr/>
        <p:txBody>
          <a:bodyPr/>
          <a:lstStyle/>
          <a:p>
            <a:endParaRPr lang="en-US" dirty="0"/>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 name="Content Placeholder 9" descr="Table 5-7 shows registry HKEYs and their functions">
            <a:extLst>
              <a:ext uri="{FF2B5EF4-FFF2-40B4-BE49-F238E27FC236}">
                <a16:creationId xmlns:a16="http://schemas.microsoft.com/office/drawing/2014/main" id="{3B16C49C-DAC4-E64B-819A-8C8563575091}"/>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177637" y="1703388"/>
            <a:ext cx="11014364" cy="4546882"/>
          </a:xfrm>
        </p:spPr>
      </p:pic>
      <p:sp>
        <p:nvSpPr>
          <p:cNvPr id="4" name="Footer Placeholder 3">
            <a:extLst>
              <a:ext uri="{FF2B5EF4-FFF2-40B4-BE49-F238E27FC236}">
                <a16:creationId xmlns:a16="http://schemas.microsoft.com/office/drawing/2014/main" id="{68A94300-3DBF-C24A-93AD-5B3971A254B6}"/>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id="{C226DAEC-81A6-7240-A061-BF2F3473FC39}"/>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61</a:t>
            </a:fld>
            <a:endParaRPr lang="en-US" altLang="en-US"/>
          </a:p>
        </p:txBody>
      </p:sp>
    </p:spTree>
    <p:extLst>
      <p:ext uri="{BB962C8B-B14F-4D97-AF65-F5344CB8AC3E}">
        <p14:creationId xmlns:p14="http://schemas.microsoft.com/office/powerpoint/2010/main" val="3236599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45951423-17C1-4548-9598-A80B14924ACF}"/>
              </a:ext>
            </a:extLst>
          </p:cNvPr>
          <p:cNvSpPr>
            <a:spLocks noGrp="1" noChangeArrowheads="1"/>
          </p:cNvSpPr>
          <p:nvPr>
            <p:ph type="title"/>
          </p:nvPr>
        </p:nvSpPr>
        <p:spPr/>
        <p:txBody>
          <a:bodyPr>
            <a:normAutofit fontScale="90000"/>
          </a:bodyPr>
          <a:lstStyle/>
          <a:p>
            <a:r>
              <a:rPr lang="en-US" altLang="en-US"/>
              <a:t>Exploring the Organization of the Windows Registry (5 of 5)</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9" name="Content Placeholder 8" descr="Table 5-7 shows registry HKEYs and their functions (continued)">
            <a:extLst>
              <a:ext uri="{FF2B5EF4-FFF2-40B4-BE49-F238E27FC236}">
                <a16:creationId xmlns:a16="http://schemas.microsoft.com/office/drawing/2014/main" id="{CAF1ABD3-334A-3B4F-839C-269C30896DF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3434" y="2160588"/>
            <a:ext cx="11588566" cy="3228830"/>
          </a:xfrm>
        </p:spPr>
      </p:pic>
      <p:sp>
        <p:nvSpPr>
          <p:cNvPr id="4" name="Footer Placeholder 3">
            <a:extLst>
              <a:ext uri="{FF2B5EF4-FFF2-40B4-BE49-F238E27FC236}">
                <a16:creationId xmlns:a16="http://schemas.microsoft.com/office/drawing/2014/main" id="{68A94300-3DBF-C24A-93AD-5B3971A254B6}"/>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id="{C226DAEC-81A6-7240-A061-BF2F3473FC39}"/>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62</a:t>
            </a:fld>
            <a:endParaRPr lang="en-US" altLang="en-US"/>
          </a:p>
        </p:txBody>
      </p:sp>
    </p:spTree>
    <p:extLst>
      <p:ext uri="{BB962C8B-B14F-4D97-AF65-F5344CB8AC3E}">
        <p14:creationId xmlns:p14="http://schemas.microsoft.com/office/powerpoint/2010/main" val="3743834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331-2F80-7442-89C7-CBF46AE7C56E}"/>
              </a:ext>
            </a:extLst>
          </p:cNvPr>
          <p:cNvSpPr>
            <a:spLocks noGrp="1"/>
          </p:cNvSpPr>
          <p:nvPr>
            <p:ph type="title"/>
          </p:nvPr>
        </p:nvSpPr>
        <p:spPr/>
        <p:txBody>
          <a:bodyPr>
            <a:normAutofit/>
          </a:bodyPr>
          <a:lstStyle/>
          <a:p>
            <a:r>
              <a:rPr lang="en-US" dirty="0"/>
              <a:t>Examining the Windows Registry (1 of 2)</a:t>
            </a:r>
          </a:p>
        </p:txBody>
      </p:sp>
      <p:sp>
        <p:nvSpPr>
          <p:cNvPr id="2" name="Content Placeholder 1">
            <a:extLst>
              <a:ext uri="{FF2B5EF4-FFF2-40B4-BE49-F238E27FC236}">
                <a16:creationId xmlns:a16="http://schemas.microsoft.com/office/drawing/2014/main" id="{D59BFB0B-B514-B344-AA49-0865AC63317B}"/>
              </a:ext>
            </a:extLst>
          </p:cNvPr>
          <p:cNvSpPr>
            <a:spLocks noGrp="1"/>
          </p:cNvSpPr>
          <p:nvPr>
            <p:ph type="body" idx="1"/>
          </p:nvPr>
        </p:nvSpPr>
        <p:spPr/>
        <p:txBody>
          <a:bodyPr>
            <a:normAutofit/>
          </a:bodyPr>
          <a:lstStyle/>
          <a:p>
            <a:r>
              <a:rPr lang="en-US" sz="2600" dirty="0">
                <a:solidFill>
                  <a:schemeClr val="tx1"/>
                </a:solidFill>
              </a:rPr>
              <a:t>Tools with built-in or add-on Registry viewers:</a:t>
            </a:r>
          </a:p>
          <a:p>
            <a:pPr lvl="1"/>
            <a:r>
              <a:rPr lang="en-US" sz="2600" dirty="0">
                <a:solidFill>
                  <a:schemeClr val="tx1"/>
                </a:solidFill>
              </a:rPr>
              <a:t>X-Ways Forensics</a:t>
            </a:r>
          </a:p>
          <a:p>
            <a:pPr lvl="1"/>
            <a:r>
              <a:rPr lang="en-US" sz="2600" dirty="0" err="1">
                <a:solidFill>
                  <a:schemeClr val="tx1"/>
                </a:solidFill>
              </a:rPr>
              <a:t>OSForensics</a:t>
            </a:r>
            <a:endParaRPr lang="en-US" sz="2600" dirty="0">
              <a:solidFill>
                <a:schemeClr val="tx1"/>
              </a:solidFill>
            </a:endParaRPr>
          </a:p>
          <a:p>
            <a:pPr lvl="1"/>
            <a:r>
              <a:rPr lang="en-US" sz="2600" dirty="0">
                <a:solidFill>
                  <a:schemeClr val="tx1"/>
                </a:solidFill>
              </a:rPr>
              <a:t>Forensic Explorer</a:t>
            </a:r>
          </a:p>
          <a:p>
            <a:pPr lvl="1"/>
            <a:r>
              <a:rPr lang="en-US" sz="2600" dirty="0">
                <a:solidFill>
                  <a:schemeClr val="tx1"/>
                </a:solidFill>
              </a:rPr>
              <a:t>FTK</a:t>
            </a:r>
          </a:p>
        </p:txBody>
      </p:sp>
      <p:sp>
        <p:nvSpPr>
          <p:cNvPr id="5" name="Text Placeholder 4"/>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1BDDF2D-BBDA-E043-8D0B-956A3E36C0EB}"/>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2178817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331-2F80-7442-89C7-CBF46AE7C56E}"/>
              </a:ext>
            </a:extLst>
          </p:cNvPr>
          <p:cNvSpPr>
            <a:spLocks noGrp="1"/>
          </p:cNvSpPr>
          <p:nvPr>
            <p:ph type="title"/>
          </p:nvPr>
        </p:nvSpPr>
        <p:spPr/>
        <p:txBody>
          <a:bodyPr>
            <a:normAutofit/>
          </a:bodyPr>
          <a:lstStyle/>
          <a:p>
            <a:r>
              <a:rPr lang="en-US" dirty="0"/>
              <a:t>Examining the Windows Registry (2 of 2)</a:t>
            </a:r>
          </a:p>
        </p:txBody>
      </p:sp>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1BDDF2D-BBDA-E043-8D0B-956A3E36C0EB}"/>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pic>
        <p:nvPicPr>
          <p:cNvPr id="8" name="Content Placeholder 7" descr="The screenshot shows o s forensics registry viewer dialog box. The filename, current key, and key edit time are shown at the top. The list of expansion nodes such as active setup, active movie, etcetera are shown on the left pane. In the right pane, name, type, and data are shown. The find dialog box shows a text box for search for option, and checkboxes such as keys, values, and data, below search. All the checkboxes are checked. A checkbox for match whole string only is shown beside search. The find button is selected.    ">
            <a:extLst>
              <a:ext uri="{FF2B5EF4-FFF2-40B4-BE49-F238E27FC236}">
                <a16:creationId xmlns:a16="http://schemas.microsoft.com/office/drawing/2014/main" id="{9EE8ACBB-ABE9-D544-BD76-5C9D27135144}"/>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572001" y="-463036"/>
            <a:ext cx="8285018" cy="7797495"/>
          </a:xfrm>
        </p:spPr>
      </p:pic>
    </p:spTree>
    <p:extLst>
      <p:ext uri="{BB962C8B-B14F-4D97-AF65-F5344CB8AC3E}">
        <p14:creationId xmlns:p14="http://schemas.microsoft.com/office/powerpoint/2010/main" val="2817900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a:extLst>
              <a:ext uri="{FF2B5EF4-FFF2-40B4-BE49-F238E27FC236}">
                <a16:creationId xmlns:a16="http://schemas.microsoft.com/office/drawing/2014/main" id="{D207883A-F3F7-B54B-BB34-61B685C0E209}"/>
              </a:ext>
            </a:extLst>
          </p:cNvPr>
          <p:cNvSpPr>
            <a:spLocks noGrp="1" noChangeArrowheads="1"/>
          </p:cNvSpPr>
          <p:nvPr>
            <p:ph type="title"/>
          </p:nvPr>
        </p:nvSpPr>
        <p:spPr/>
        <p:txBody>
          <a:bodyPr>
            <a:normAutofit/>
          </a:bodyPr>
          <a:lstStyle/>
          <a:p>
            <a:pPr eaLnBrk="1" hangingPunct="1"/>
            <a:r>
              <a:rPr lang="en-US" altLang="en-US"/>
              <a:t>Understanding Microsoft Startup Tasks</a:t>
            </a:r>
          </a:p>
        </p:txBody>
      </p:sp>
      <p:sp>
        <p:nvSpPr>
          <p:cNvPr id="69634" name="Rectangle 3">
            <a:extLst>
              <a:ext uri="{FF2B5EF4-FFF2-40B4-BE49-F238E27FC236}">
                <a16:creationId xmlns:a16="http://schemas.microsoft.com/office/drawing/2014/main" id="{F96F00B5-877E-B645-B255-0DA8C7C01E73}"/>
              </a:ext>
            </a:extLst>
          </p:cNvPr>
          <p:cNvSpPr>
            <a:spLocks noGrp="1" noChangeArrowheads="1"/>
          </p:cNvSpPr>
          <p:nvPr>
            <p:ph type="body" idx="1"/>
          </p:nvPr>
        </p:nvSpPr>
        <p:spPr/>
        <p:txBody>
          <a:bodyPr>
            <a:normAutofit/>
          </a:bodyPr>
          <a:lstStyle/>
          <a:p>
            <a:pPr eaLnBrk="1" hangingPunct="1"/>
            <a:r>
              <a:rPr lang="en-US" altLang="en-US" sz="2600" dirty="0">
                <a:solidFill>
                  <a:schemeClr val="tx1"/>
                </a:solidFill>
              </a:rPr>
              <a:t>Learn what files are accessed when Windows starts</a:t>
            </a:r>
          </a:p>
          <a:p>
            <a:pPr eaLnBrk="1" hangingPunct="1"/>
            <a:r>
              <a:rPr lang="en-US" altLang="en-US" sz="2600" dirty="0">
                <a:solidFill>
                  <a:schemeClr val="tx1"/>
                </a:solidFill>
              </a:rPr>
              <a:t>This information helps you determine when a suspect’s computer was last accessed</a:t>
            </a:r>
          </a:p>
          <a:p>
            <a:pPr lvl="1" eaLnBrk="1" hangingPunct="1"/>
            <a:r>
              <a:rPr lang="en-US" altLang="en-US" sz="2600" dirty="0">
                <a:solidFill>
                  <a:schemeClr val="tx1"/>
                </a:solidFill>
              </a:rPr>
              <a:t>Important with computers that might have been used after an incident was reported</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620AD276-7510-D341-84BC-3D01E2280D58}"/>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9637" name="Slide Number Placeholder 4">
            <a:extLst>
              <a:ext uri="{FF2B5EF4-FFF2-40B4-BE49-F238E27FC236}">
                <a16:creationId xmlns:a16="http://schemas.microsoft.com/office/drawing/2014/main" id="{1240F30C-7E38-564E-99BE-6CBED584F59D}"/>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D804721-312C-6043-A010-FB232DB9ADC2}" type="slidenum">
              <a:rPr lang="en-US" altLang="en-US"/>
              <a:pPr eaLnBrk="1" hangingPunct="1"/>
              <a:t>65</a:t>
            </a:fld>
            <a:endParaRPr lang="en-US" altLang="en-US"/>
          </a:p>
        </p:txBody>
      </p:sp>
    </p:spTree>
    <p:extLst>
      <p:ext uri="{BB962C8B-B14F-4D97-AF65-F5344CB8AC3E}">
        <p14:creationId xmlns:p14="http://schemas.microsoft.com/office/powerpoint/2010/main" val="3154931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86420039-C98A-7C42-91CB-BDE533D94E21}"/>
              </a:ext>
            </a:extLst>
          </p:cNvPr>
          <p:cNvSpPr>
            <a:spLocks noGrp="1" noChangeArrowheads="1"/>
          </p:cNvSpPr>
          <p:nvPr>
            <p:ph type="title"/>
          </p:nvPr>
        </p:nvSpPr>
        <p:spPr/>
        <p:txBody>
          <a:bodyPr>
            <a:normAutofit/>
          </a:bodyPr>
          <a:lstStyle/>
          <a:p>
            <a:pPr eaLnBrk="1" hangingPunct="1"/>
            <a:r>
              <a:rPr lang="en-US" altLang="en-US" dirty="0"/>
              <a:t>Summary (1 of 3)</a:t>
            </a:r>
          </a:p>
        </p:txBody>
      </p:sp>
      <p:sp>
        <p:nvSpPr>
          <p:cNvPr id="80898" name="Rectangle 3">
            <a:extLst>
              <a:ext uri="{FF2B5EF4-FFF2-40B4-BE49-F238E27FC236}">
                <a16:creationId xmlns:a16="http://schemas.microsoft.com/office/drawing/2014/main" id="{896BEBE7-B61C-9C47-965E-4848FCF4CECA}"/>
              </a:ext>
            </a:extLst>
          </p:cNvPr>
          <p:cNvSpPr>
            <a:spLocks noGrp="1" noChangeArrowheads="1"/>
          </p:cNvSpPr>
          <p:nvPr>
            <p:ph type="body" idx="1"/>
          </p:nvPr>
        </p:nvSpPr>
        <p:spPr/>
        <p:txBody>
          <a:bodyPr>
            <a:noAutofit/>
          </a:bodyPr>
          <a:lstStyle/>
          <a:p>
            <a:pPr eaLnBrk="1" hangingPunct="1"/>
            <a:r>
              <a:rPr lang="en-US" altLang="en-US" sz="2600" dirty="0">
                <a:solidFill>
                  <a:schemeClr val="tx1"/>
                </a:solidFill>
              </a:rPr>
              <a:t>When starting a suspect’s computer, using boot media, such as forensic boot CDs or USB drives, you must ensure that disk evidence isn’t altered</a:t>
            </a:r>
          </a:p>
          <a:p>
            <a:pPr eaLnBrk="1" hangingPunct="1"/>
            <a:r>
              <a:rPr lang="en-US" altLang="en-US" sz="2600" dirty="0">
                <a:solidFill>
                  <a:schemeClr val="tx1"/>
                </a:solidFill>
              </a:rPr>
              <a:t>The Master Boot Record (MBR) stores information about partitions on a disk</a:t>
            </a:r>
          </a:p>
          <a:p>
            <a:pPr eaLnBrk="1" hangingPunct="1"/>
            <a:r>
              <a:rPr lang="en-US" altLang="en-US" sz="2600" dirty="0">
                <a:solidFill>
                  <a:schemeClr val="tx1"/>
                </a:solidFill>
              </a:rPr>
              <a:t>Microsoft used FAT12 and FAT16 on older operating systems</a:t>
            </a:r>
          </a:p>
          <a:p>
            <a:pPr eaLnBrk="1" hangingPunct="1"/>
            <a:r>
              <a:rPr lang="en-US" altLang="en-US" sz="2600" dirty="0">
                <a:solidFill>
                  <a:schemeClr val="tx1"/>
                </a:solidFill>
              </a:rPr>
              <a:t>To find a hard disk’s capacity, use the cylinders, heads, and sectors (CHS) calculation</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28FAC458-BBCC-2448-A18C-55900631C18A}"/>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0901" name="Slide Number Placeholder 4">
            <a:extLst>
              <a:ext uri="{FF2B5EF4-FFF2-40B4-BE49-F238E27FC236}">
                <a16:creationId xmlns:a16="http://schemas.microsoft.com/office/drawing/2014/main" id="{9D1DAE12-726C-F147-BBB9-A6B761D59B9B}"/>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E25C650-8023-D848-AD36-4CAD2CEF7064}" type="slidenum">
              <a:rPr lang="en-US" altLang="en-US"/>
              <a:pPr eaLnBrk="1" hangingPunct="1"/>
              <a:t>66</a:t>
            </a:fld>
            <a:endParaRPr lang="en-US" altLang="en-US"/>
          </a:p>
        </p:txBody>
      </p:sp>
    </p:spTree>
    <p:extLst>
      <p:ext uri="{BB962C8B-B14F-4D97-AF65-F5344CB8AC3E}">
        <p14:creationId xmlns:p14="http://schemas.microsoft.com/office/powerpoint/2010/main" val="533908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a:extLst>
              <a:ext uri="{FF2B5EF4-FFF2-40B4-BE49-F238E27FC236}">
                <a16:creationId xmlns:a16="http://schemas.microsoft.com/office/drawing/2014/main" id="{A5B8E5C4-8BBA-4B4F-B1A6-842A4CFC9916}"/>
              </a:ext>
            </a:extLst>
          </p:cNvPr>
          <p:cNvSpPr>
            <a:spLocks noGrp="1" noChangeArrowheads="1"/>
          </p:cNvSpPr>
          <p:nvPr>
            <p:ph type="title"/>
          </p:nvPr>
        </p:nvSpPr>
        <p:spPr/>
        <p:txBody>
          <a:bodyPr>
            <a:normAutofit/>
          </a:bodyPr>
          <a:lstStyle/>
          <a:p>
            <a:pPr eaLnBrk="1" hangingPunct="1"/>
            <a:r>
              <a:rPr lang="en-US" altLang="en-US" dirty="0"/>
              <a:t>Summary (2 of 3)</a:t>
            </a:r>
          </a:p>
        </p:txBody>
      </p:sp>
      <p:sp>
        <p:nvSpPr>
          <p:cNvPr id="81922" name="Rectangle 3">
            <a:extLst>
              <a:ext uri="{FF2B5EF4-FFF2-40B4-BE49-F238E27FC236}">
                <a16:creationId xmlns:a16="http://schemas.microsoft.com/office/drawing/2014/main" id="{5C6B1442-84C9-2748-AF17-84DA5CFDE28D}"/>
              </a:ext>
            </a:extLst>
          </p:cNvPr>
          <p:cNvSpPr>
            <a:spLocks noGrp="1" noChangeArrowheads="1"/>
          </p:cNvSpPr>
          <p:nvPr>
            <p:ph type="body" idx="1"/>
          </p:nvPr>
        </p:nvSpPr>
        <p:spPr/>
        <p:txBody>
          <a:bodyPr>
            <a:noAutofit/>
          </a:bodyPr>
          <a:lstStyle/>
          <a:p>
            <a:pPr eaLnBrk="1" hangingPunct="1"/>
            <a:r>
              <a:rPr lang="en-US" altLang="en-US" sz="2400" dirty="0">
                <a:solidFill>
                  <a:schemeClr val="tx1"/>
                </a:solidFill>
              </a:rPr>
              <a:t>When files are deleted in a FAT file system, the hexadecimal value 0x05 is inserted in the first character of the filename in the directory</a:t>
            </a:r>
          </a:p>
          <a:p>
            <a:pPr eaLnBrk="1" hangingPunct="1"/>
            <a:r>
              <a:rPr lang="en-US" altLang="en-US" sz="2400" dirty="0">
                <a:solidFill>
                  <a:schemeClr val="tx1"/>
                </a:solidFill>
              </a:rPr>
              <a:t>NTFS is more versatile because it uses the Master File Table (MFT) to track file information</a:t>
            </a:r>
          </a:p>
          <a:p>
            <a:pPr eaLnBrk="1" hangingPunct="1"/>
            <a:r>
              <a:rPr lang="en-US" altLang="en-US" sz="2400" dirty="0">
                <a:solidFill>
                  <a:schemeClr val="tx1"/>
                </a:solidFill>
              </a:rPr>
              <a:t>Records in the MFT contain attribute IDs that store metadata about files</a:t>
            </a:r>
          </a:p>
          <a:p>
            <a:pPr eaLnBrk="1" hangingPunct="1"/>
            <a:r>
              <a:rPr lang="en-US" altLang="en-US" sz="2400" dirty="0">
                <a:solidFill>
                  <a:schemeClr val="tx1"/>
                </a:solidFill>
              </a:rPr>
              <a:t>In NTFS, alternate data streams can obscure information that might be of evidentiary value</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AD691C60-8380-344D-BB10-CB7DA3B7D329}"/>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1925" name="Slide Number Placeholder 4">
            <a:extLst>
              <a:ext uri="{FF2B5EF4-FFF2-40B4-BE49-F238E27FC236}">
                <a16:creationId xmlns:a16="http://schemas.microsoft.com/office/drawing/2014/main" id="{BEC96304-88A8-FC45-A838-1C384FEC22B0}"/>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461E7E-2E51-D548-93AE-69817B4DFB4E}" type="slidenum">
              <a:rPr lang="en-US" altLang="en-US"/>
              <a:pPr eaLnBrk="1" hangingPunct="1"/>
              <a:t>67</a:t>
            </a:fld>
            <a:endParaRPr lang="en-US" altLang="en-US"/>
          </a:p>
        </p:txBody>
      </p:sp>
    </p:spTree>
    <p:extLst>
      <p:ext uri="{BB962C8B-B14F-4D97-AF65-F5344CB8AC3E}">
        <p14:creationId xmlns:p14="http://schemas.microsoft.com/office/powerpoint/2010/main" val="1620305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A72AAB71-C59C-4046-918E-71FBFDA0FB8E}"/>
              </a:ext>
            </a:extLst>
          </p:cNvPr>
          <p:cNvSpPr>
            <a:spLocks noGrp="1" noChangeArrowheads="1"/>
          </p:cNvSpPr>
          <p:nvPr>
            <p:ph type="title"/>
          </p:nvPr>
        </p:nvSpPr>
        <p:spPr/>
        <p:txBody>
          <a:bodyPr>
            <a:normAutofit/>
          </a:bodyPr>
          <a:lstStyle/>
          <a:p>
            <a:pPr eaLnBrk="1" hangingPunct="1"/>
            <a:r>
              <a:rPr lang="en-US" altLang="en-US" dirty="0"/>
              <a:t>Summary (3 of 3)</a:t>
            </a:r>
          </a:p>
        </p:txBody>
      </p:sp>
      <p:sp>
        <p:nvSpPr>
          <p:cNvPr id="82946" name="Rectangle 3">
            <a:extLst>
              <a:ext uri="{FF2B5EF4-FFF2-40B4-BE49-F238E27FC236}">
                <a16:creationId xmlns:a16="http://schemas.microsoft.com/office/drawing/2014/main" id="{FA23E2D1-7C50-5349-9E8F-ABDC24778814}"/>
              </a:ext>
            </a:extLst>
          </p:cNvPr>
          <p:cNvSpPr>
            <a:spLocks noGrp="1" noChangeArrowheads="1"/>
          </p:cNvSpPr>
          <p:nvPr>
            <p:ph type="body" idx="1"/>
          </p:nvPr>
        </p:nvSpPr>
        <p:spPr/>
        <p:txBody>
          <a:bodyPr>
            <a:noAutofit/>
          </a:bodyPr>
          <a:lstStyle/>
          <a:p>
            <a:r>
              <a:rPr lang="en-US" altLang="en-US" sz="2400" dirty="0">
                <a:solidFill>
                  <a:schemeClr val="tx1"/>
                </a:solidFill>
              </a:rPr>
              <a:t>File slack, RAM slack, and drive slack are areas in which valuable information can reside on a drive</a:t>
            </a:r>
          </a:p>
          <a:p>
            <a:r>
              <a:rPr lang="en-US" altLang="en-US" sz="2400" dirty="0">
                <a:solidFill>
                  <a:schemeClr val="tx1"/>
                </a:solidFill>
              </a:rPr>
              <a:t>NTFS can encrypt data with EFS and BitLocker</a:t>
            </a:r>
          </a:p>
          <a:p>
            <a:r>
              <a:rPr lang="en-US" altLang="en-US" sz="2400" dirty="0">
                <a:solidFill>
                  <a:schemeClr val="tx1"/>
                </a:solidFill>
              </a:rPr>
              <a:t>NTFS can compress files, folders, or volumes</a:t>
            </a:r>
          </a:p>
          <a:p>
            <a:r>
              <a:rPr lang="en-US" altLang="en-US" sz="2400" dirty="0">
                <a:solidFill>
                  <a:schemeClr val="tx1"/>
                </a:solidFill>
              </a:rPr>
              <a:t>Windows Registry keeps a record of attached hardware, user preferences, network connections, and installed software</a:t>
            </a:r>
          </a:p>
          <a:p>
            <a:r>
              <a:rPr lang="en-US" altLang="en-US" sz="2400" dirty="0">
                <a:solidFill>
                  <a:schemeClr val="tx1"/>
                </a:solidFill>
              </a:rPr>
              <a:t>Virtualization software enables you to run other OSs on a host computer</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824AA990-E1CF-9E45-BC28-8BFAF267A12D}"/>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2949" name="Slide Number Placeholder 4">
            <a:extLst>
              <a:ext uri="{FF2B5EF4-FFF2-40B4-BE49-F238E27FC236}">
                <a16:creationId xmlns:a16="http://schemas.microsoft.com/office/drawing/2014/main" id="{A589B0CE-7ED7-0847-AE7D-D18E889E4325}"/>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F074E1-13CB-E74E-9676-5092CD692E7B}" type="slidenum">
              <a:rPr lang="en-US" altLang="en-US"/>
              <a:pPr eaLnBrk="1" hangingPunct="1"/>
              <a:t>68</a:t>
            </a:fld>
            <a:endParaRPr lang="en-US" altLang="en-US"/>
          </a:p>
        </p:txBody>
      </p:sp>
    </p:spTree>
    <p:extLst>
      <p:ext uri="{BB962C8B-B14F-4D97-AF65-F5344CB8AC3E}">
        <p14:creationId xmlns:p14="http://schemas.microsoft.com/office/powerpoint/2010/main" val="345059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08733504-3A95-4245-BDCD-0B876773D825}"/>
              </a:ext>
            </a:extLst>
          </p:cNvPr>
          <p:cNvSpPr>
            <a:spLocks noGrp="1" noChangeArrowheads="1"/>
          </p:cNvSpPr>
          <p:nvPr>
            <p:ph type="title"/>
          </p:nvPr>
        </p:nvSpPr>
        <p:spPr/>
        <p:txBody>
          <a:bodyPr>
            <a:normAutofit/>
          </a:bodyPr>
          <a:lstStyle/>
          <a:p>
            <a:pPr eaLnBrk="1" hangingPunct="1"/>
            <a:r>
              <a:rPr lang="en-US" altLang="en-US" dirty="0"/>
              <a:t>Understanding Disk Drives (1 of 4)</a:t>
            </a:r>
          </a:p>
        </p:txBody>
      </p:sp>
      <p:sp>
        <p:nvSpPr>
          <p:cNvPr id="13314" name="Rectangle 3">
            <a:extLst>
              <a:ext uri="{FF2B5EF4-FFF2-40B4-BE49-F238E27FC236}">
                <a16:creationId xmlns:a16="http://schemas.microsoft.com/office/drawing/2014/main" id="{E60BBDAF-79E8-6149-B365-68FF27C7A219}"/>
              </a:ext>
            </a:extLst>
          </p:cNvPr>
          <p:cNvSpPr>
            <a:spLocks noGrp="1" noChangeArrowheads="1"/>
          </p:cNvSpPr>
          <p:nvPr>
            <p:ph type="body" idx="1"/>
          </p:nvPr>
        </p:nvSpPr>
        <p:spPr/>
        <p:txBody>
          <a:bodyPr>
            <a:noAutofit/>
          </a:bodyPr>
          <a:lstStyle/>
          <a:p>
            <a:pPr eaLnBrk="1" hangingPunct="1"/>
            <a:r>
              <a:rPr lang="en-US" altLang="en-US" sz="2800" dirty="0">
                <a:solidFill>
                  <a:schemeClr val="tx1"/>
                </a:solidFill>
              </a:rPr>
              <a:t>Disk drives are made up of one or more platters coated with magnetic material</a:t>
            </a:r>
          </a:p>
          <a:p>
            <a:pPr eaLnBrk="1" hangingPunct="1"/>
            <a:r>
              <a:rPr lang="en-US" altLang="en-US" sz="2800" dirty="0">
                <a:solidFill>
                  <a:schemeClr val="tx1"/>
                </a:solidFill>
              </a:rPr>
              <a:t>Disk drive components</a:t>
            </a:r>
          </a:p>
          <a:p>
            <a:pPr lvl="1" eaLnBrk="1" hangingPunct="1"/>
            <a:r>
              <a:rPr lang="en-US" altLang="en-US" sz="2800" dirty="0">
                <a:solidFill>
                  <a:schemeClr val="tx1"/>
                </a:solidFill>
              </a:rPr>
              <a:t>Geometry</a:t>
            </a:r>
          </a:p>
          <a:p>
            <a:pPr lvl="1" eaLnBrk="1" hangingPunct="1"/>
            <a:r>
              <a:rPr lang="en-US" altLang="en-US" sz="2800" dirty="0">
                <a:solidFill>
                  <a:schemeClr val="tx1"/>
                </a:solidFill>
              </a:rPr>
              <a:t>Head</a:t>
            </a:r>
          </a:p>
          <a:p>
            <a:pPr lvl="1" eaLnBrk="1" hangingPunct="1"/>
            <a:r>
              <a:rPr lang="en-US" altLang="en-US" sz="2800" dirty="0">
                <a:solidFill>
                  <a:schemeClr val="tx1"/>
                </a:solidFill>
              </a:rPr>
              <a:t>Tracks</a:t>
            </a:r>
          </a:p>
          <a:p>
            <a:pPr lvl="1" eaLnBrk="1" hangingPunct="1"/>
            <a:r>
              <a:rPr lang="en-US" altLang="en-US" sz="2800" dirty="0">
                <a:solidFill>
                  <a:schemeClr val="tx1"/>
                </a:solidFill>
              </a:rPr>
              <a:t>Cylinders</a:t>
            </a:r>
          </a:p>
          <a:p>
            <a:pPr lvl="1" eaLnBrk="1" hangingPunct="1"/>
            <a:r>
              <a:rPr lang="en-US" altLang="en-US" sz="2800" dirty="0">
                <a:solidFill>
                  <a:schemeClr val="tx1"/>
                </a:solidFill>
              </a:rPr>
              <a:t>Sectors</a:t>
            </a:r>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7FD4CA3A-C871-D745-B888-17D7EF847346}"/>
              </a:ext>
            </a:extLst>
          </p:cNvPr>
          <p:cNvSpPr>
            <a:spLocks noGrp="1"/>
          </p:cNvSpPr>
          <p:nvPr>
            <p:ph type="ftr" sz="quarter" idx="4294967295"/>
          </p:nvPr>
        </p:nvSpPr>
        <p:spPr>
          <a:xfrm>
            <a:off x="3149600" y="6578600"/>
            <a:ext cx="9042400" cy="244475"/>
          </a:xfrm>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3317" name="Slide Number Placeholder 4">
            <a:extLst>
              <a:ext uri="{FF2B5EF4-FFF2-40B4-BE49-F238E27FC236}">
                <a16:creationId xmlns:a16="http://schemas.microsoft.com/office/drawing/2014/main" id="{6743AE73-1C1B-8D40-8438-FC76B3C9CC41}"/>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933625-CB9F-8B4B-9D3E-F8B6B11C8BA6}" type="slidenum">
              <a:rPr lang="en-US" altLang="en-US"/>
              <a:pPr eaLnBrk="1" hangingPunct="1"/>
              <a:t>7</a:t>
            </a:fld>
            <a:endParaRPr lang="en-US" altLang="en-US"/>
          </a:p>
        </p:txBody>
      </p:sp>
    </p:spTree>
    <p:extLst>
      <p:ext uri="{BB962C8B-B14F-4D97-AF65-F5344CB8AC3E}">
        <p14:creationId xmlns:p14="http://schemas.microsoft.com/office/powerpoint/2010/main" val="126870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1A400D8E-0E1A-9F49-80ED-E405265147D1}"/>
              </a:ext>
            </a:extLst>
          </p:cNvPr>
          <p:cNvSpPr>
            <a:spLocks noGrp="1" noChangeArrowheads="1"/>
          </p:cNvSpPr>
          <p:nvPr>
            <p:ph type="title"/>
          </p:nvPr>
        </p:nvSpPr>
        <p:spPr/>
        <p:txBody>
          <a:bodyPr>
            <a:normAutofit/>
          </a:bodyPr>
          <a:lstStyle/>
          <a:p>
            <a:r>
              <a:rPr lang="en-US" altLang="en-US"/>
              <a:t>Understanding Disk Drives (2 of 4)</a:t>
            </a:r>
            <a:endParaRPr lang="en-US" altLang="en-US" dirty="0"/>
          </a:p>
        </p:txBody>
      </p:sp>
      <p:sp>
        <p:nvSpPr>
          <p:cNvPr id="2" name="Text Placeholder 1"/>
          <p:cNvSpPr>
            <a:spLocks noGrp="1"/>
          </p:cNvSpPr>
          <p:nvPr>
            <p:ph type="body" idx="1"/>
          </p:nvPr>
        </p:nvSpPr>
        <p:spPr/>
        <p:txBody>
          <a:bodyPr/>
          <a:lstStyle/>
          <a:p>
            <a:endParaRPr lang="en-US" dirty="0"/>
          </a:p>
        </p:txBody>
      </p:sp>
      <p:sp>
        <p:nvSpPr>
          <p:cNvPr id="3" name="Text Placeholder 2"/>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064EBEF5-1F0C-5647-A553-752165155151}"/>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4341" name="Slide Number Placeholder 4">
            <a:extLst>
              <a:ext uri="{FF2B5EF4-FFF2-40B4-BE49-F238E27FC236}">
                <a16:creationId xmlns:a16="http://schemas.microsoft.com/office/drawing/2014/main" id="{31043DCD-4003-A042-BD49-D26748F64CA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E0ABC9-D4BB-4F4F-B000-F77039509522}" type="slidenum">
              <a:rPr lang="en-US" altLang="en-US"/>
              <a:pPr eaLnBrk="1" hangingPunct="1"/>
              <a:t>8</a:t>
            </a:fld>
            <a:endParaRPr lang="en-US" altLang="en-US"/>
          </a:p>
        </p:txBody>
      </p:sp>
      <p:pic>
        <p:nvPicPr>
          <p:cNvPr id="5" name="Picture 4"/>
          <p:cNvPicPr>
            <a:picLocks noChangeAspect="1"/>
          </p:cNvPicPr>
          <p:nvPr/>
        </p:nvPicPr>
        <p:blipFill>
          <a:blip r:embed="rId2"/>
          <a:stretch>
            <a:fillRect/>
          </a:stretch>
        </p:blipFill>
        <p:spPr>
          <a:xfrm>
            <a:off x="0" y="1859546"/>
            <a:ext cx="5848272" cy="3409694"/>
          </a:xfrm>
          <a:prstGeom prst="rect">
            <a:avLst/>
          </a:prstGeom>
        </p:spPr>
      </p:pic>
      <p:pic>
        <p:nvPicPr>
          <p:cNvPr id="10" name="Content Placeholder 9" descr="The disc drive consists of several concentric circles. Each concentric circle is a track. Each combination of tracks forms a cylinder, which is stacked on another platter. Each wedge-shaped area is a sector. The read or write head of the disk drive is on the multiple platters.  ">
            <a:extLst>
              <a:ext uri="{FF2B5EF4-FFF2-40B4-BE49-F238E27FC236}">
                <a16:creationId xmlns:a16="http://schemas.microsoft.com/office/drawing/2014/main" id="{39E38C5B-617D-134A-AEED-F3968FD824C2}"/>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640040" y="1340644"/>
            <a:ext cx="6414655" cy="6963177"/>
          </a:xfrm>
        </p:spPr>
      </p:pic>
    </p:spTree>
    <p:extLst>
      <p:ext uri="{BB962C8B-B14F-4D97-AF65-F5344CB8AC3E}">
        <p14:creationId xmlns:p14="http://schemas.microsoft.com/office/powerpoint/2010/main" val="93545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7DBE46E9-5551-4F44-844E-D3954B9A874B}"/>
              </a:ext>
            </a:extLst>
          </p:cNvPr>
          <p:cNvSpPr>
            <a:spLocks noGrp="1" noChangeArrowheads="1"/>
          </p:cNvSpPr>
          <p:nvPr>
            <p:ph type="title"/>
          </p:nvPr>
        </p:nvSpPr>
        <p:spPr/>
        <p:txBody>
          <a:bodyPr>
            <a:normAutofit/>
          </a:bodyPr>
          <a:lstStyle/>
          <a:p>
            <a:r>
              <a:rPr lang="en-US" altLang="en-US"/>
              <a:t>Understanding Disk Drives (3 of 4)</a:t>
            </a:r>
            <a:endParaRPr lang="en-US" altLang="en-US" dirty="0"/>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sp>
        <p:nvSpPr>
          <p:cNvPr id="4" name="Footer Placeholder 3">
            <a:extLst>
              <a:ext uri="{FF2B5EF4-FFF2-40B4-BE49-F238E27FC236}">
                <a16:creationId xmlns:a16="http://schemas.microsoft.com/office/drawing/2014/main" id="{C15061B8-3583-B744-929A-699CEC5A53F4}"/>
              </a:ext>
            </a:extLst>
          </p:cNvPr>
          <p:cNvSpPr>
            <a:spLocks noGrp="1"/>
          </p:cNvSpPr>
          <p:nvPr>
            <p:ph type="ftr" sz="quarter" idx="4294967295"/>
          </p:nvPr>
        </p:nvSpPr>
        <p:spPr>
          <a:xfrm>
            <a:off x="3149600" y="6578600"/>
            <a:ext cx="9042400" cy="244475"/>
          </a:xfrm>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2"/>
          <a:stretch>
            <a:fillRect/>
          </a:stretch>
        </p:blipFill>
        <p:spPr>
          <a:xfrm>
            <a:off x="0" y="760406"/>
            <a:ext cx="6532628" cy="6610212"/>
          </a:xfrm>
          <a:prstGeom prst="rect">
            <a:avLst/>
          </a:prstGeom>
        </p:spPr>
      </p:pic>
      <p:sp>
        <p:nvSpPr>
          <p:cNvPr id="15365" name="Slide Number Placeholder 4">
            <a:extLst>
              <a:ext uri="{FF2B5EF4-FFF2-40B4-BE49-F238E27FC236}">
                <a16:creationId xmlns:a16="http://schemas.microsoft.com/office/drawing/2014/main" id="{ACF33257-9458-6044-8F16-1BADF537E94F}"/>
              </a:ext>
            </a:extLst>
          </p:cNvPr>
          <p:cNvSpPr>
            <a:spLocks noGrp="1"/>
          </p:cNvSpPr>
          <p:nvPr>
            <p:ph type="sldNum" sz="quarter" idx="4294967295"/>
          </p:nvPr>
        </p:nvSpPr>
        <p:spPr bwMode="auto">
          <a:xfrm>
            <a:off x="11658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C51AF06-25A3-554D-BA80-1C60F666C11D}" type="slidenum">
              <a:rPr lang="en-US" altLang="en-US"/>
              <a:pPr eaLnBrk="1" hangingPunct="1"/>
              <a:t>9</a:t>
            </a:fld>
            <a:endParaRPr lang="en-US" altLang="en-US"/>
          </a:p>
        </p:txBody>
      </p:sp>
      <p:pic>
        <p:nvPicPr>
          <p:cNvPr id="10" name="Content Placeholder 9" descr="The disk platter contains 63 sectors and each concentric circle is known as track. There are 32 read or write heads and in total there are 1024 cylinders. Therefore, 1024 cylinders times, 32 heads times, 63 sectors = 2,064,384 sectors. One sector stores 512 bytes and a disk stores 1,056,964,608 or 1.056 g b.">
            <a:extLst>
              <a:ext uri="{FF2B5EF4-FFF2-40B4-BE49-F238E27FC236}">
                <a16:creationId xmlns:a16="http://schemas.microsoft.com/office/drawing/2014/main" id="{36381E7C-EF5C-4D4B-BDAE-EA2ABF61AD38}"/>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810609" y="-4729874"/>
            <a:ext cx="6787140" cy="11745750"/>
          </a:xfrm>
        </p:spPr>
      </p:pic>
    </p:spTree>
    <p:extLst>
      <p:ext uri="{BB962C8B-B14F-4D97-AF65-F5344CB8AC3E}">
        <p14:creationId xmlns:p14="http://schemas.microsoft.com/office/powerpoint/2010/main" val="244269510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TotalTime>
  <Words>5952</Words>
  <Application>Microsoft Office PowerPoint</Application>
  <PresentationFormat>Widescreen</PresentationFormat>
  <Paragraphs>431</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Helvetica Neue</vt:lpstr>
      <vt:lpstr>Times New Roman</vt:lpstr>
      <vt:lpstr>Arial</vt:lpstr>
      <vt:lpstr>Helvetica Neue Light</vt:lpstr>
      <vt:lpstr>Calibri</vt:lpstr>
      <vt:lpstr>Office Theme</vt:lpstr>
      <vt:lpstr>Working with Windows and CLI Systems</vt:lpstr>
      <vt:lpstr>Objectives</vt:lpstr>
      <vt:lpstr>Understanding File Systems</vt:lpstr>
      <vt:lpstr>Understanding the Boot Sequence (1 of 3)</vt:lpstr>
      <vt:lpstr>Understanding the Boot Sequence (2 of 3)</vt:lpstr>
      <vt:lpstr>Understanding the Boot Sequence (3 of 3)</vt:lpstr>
      <vt:lpstr>Understanding Disk Drives (1 of 4)</vt:lpstr>
      <vt:lpstr>Understanding Disk Drives (2 of 4)</vt:lpstr>
      <vt:lpstr>Understanding Disk Drives (3 of 4)</vt:lpstr>
      <vt:lpstr>Understanding Disk Drives (4 of 4)</vt:lpstr>
      <vt:lpstr>Solid-State Storage Devices</vt:lpstr>
      <vt:lpstr>Exploring Microsoft File Structures (1 of 2)</vt:lpstr>
      <vt:lpstr>Exploring Microsoft File Structures (2 of 2)</vt:lpstr>
      <vt:lpstr>Disk Partitions (1 of 3)</vt:lpstr>
      <vt:lpstr>Disk Partitions (2 of 3)</vt:lpstr>
      <vt:lpstr>Disk Partitions (3 of 3)</vt:lpstr>
      <vt:lpstr>Examining FAT Disks (1 of 7)</vt:lpstr>
      <vt:lpstr>Examining FAT Disks (2 of 7) </vt:lpstr>
      <vt:lpstr>Examining FAT Disks (3 of 7)</vt:lpstr>
      <vt:lpstr>Examining FAT Disks (4 of 7)</vt:lpstr>
      <vt:lpstr>Examining FAT Disks (5 of 7)</vt:lpstr>
      <vt:lpstr>Examining FAT Disks (6 of 7)</vt:lpstr>
      <vt:lpstr>Examining FAT Disks (7 of 7)</vt:lpstr>
      <vt:lpstr>Deleting FAT Files</vt:lpstr>
      <vt:lpstr>Examining NTFS Disks (1 of 3)</vt:lpstr>
      <vt:lpstr>Examining NTFS Disks (2 of 3)</vt:lpstr>
      <vt:lpstr>Examining NTFS Disks (3 of 3)</vt:lpstr>
      <vt:lpstr>NTFS System Files (1 of 3)</vt:lpstr>
      <vt:lpstr>NTFS File System (2 of 3)</vt:lpstr>
      <vt:lpstr>NTFS File System (3 of 3)</vt:lpstr>
      <vt:lpstr>MFT and File Attributes (1 of 7)</vt:lpstr>
      <vt:lpstr>MFT and File Attributes (2 of 7)</vt:lpstr>
      <vt:lpstr>MFT and File Attributes (3 of 7)</vt:lpstr>
      <vt:lpstr>MFT and File Attributes (4 of 7)</vt:lpstr>
      <vt:lpstr>MFT and File Attributes (5 of 7)</vt:lpstr>
      <vt:lpstr>MFT and File Attributes (6 of 7)</vt:lpstr>
      <vt:lpstr>MFT and File Attributes (7 of 7)</vt:lpstr>
      <vt:lpstr>MFT Structures for File Data (1 of 7)</vt:lpstr>
      <vt:lpstr>MFT Structures for File Data (2 of 7)</vt:lpstr>
      <vt:lpstr>MFT Structures for File Data (3 of 7)</vt:lpstr>
      <vt:lpstr>MFT Structures for File Data (4 of 7)</vt:lpstr>
      <vt:lpstr>MFT Structures for File Data (5 of 7)</vt:lpstr>
      <vt:lpstr>MFT Structures for File Data (6 of 7)</vt:lpstr>
      <vt:lpstr>MFT Structures for File Data (7 of 7)</vt:lpstr>
      <vt:lpstr>NTFS Alternate Data Streams (1 of 2)</vt:lpstr>
      <vt:lpstr>NTFS Alternate Data Streams (2 of 2)</vt:lpstr>
      <vt:lpstr>NTFS Compressed Files</vt:lpstr>
      <vt:lpstr>NTFS Encrypting File System (EFS)</vt:lpstr>
      <vt:lpstr>EFS Recovery Key Agent</vt:lpstr>
      <vt:lpstr>Deleting NTFS Files</vt:lpstr>
      <vt:lpstr>Resilient File System</vt:lpstr>
      <vt:lpstr>Understanding Whole Disk Encryption (1 of 3)</vt:lpstr>
      <vt:lpstr>Understanding Whole Disk Encryption (2 of 3)</vt:lpstr>
      <vt:lpstr>Understanding Whole Disk Encryption (3 of 3) </vt:lpstr>
      <vt:lpstr>Examining Microsoft BitLocker</vt:lpstr>
      <vt:lpstr>Examining Third-Party Disk Encryption Tools</vt:lpstr>
      <vt:lpstr>Understanding the Windows Registry</vt:lpstr>
      <vt:lpstr>Exploring the Organization of the Windows Registry (1 of 5)</vt:lpstr>
      <vt:lpstr>Exploring the Organization of the Windows Registry (2 of 5)</vt:lpstr>
      <vt:lpstr>Exploring the Organization of the Windows Registry (3 of 5)</vt:lpstr>
      <vt:lpstr>Exploring the Organization of the Windows Registry (4 of 5)</vt:lpstr>
      <vt:lpstr>Exploring the Organization of the Windows Registry (5 of 5)</vt:lpstr>
      <vt:lpstr>Examining the Windows Registry (1 of 2)</vt:lpstr>
      <vt:lpstr>Examining the Windows Registry (2 of 2)</vt:lpstr>
      <vt:lpstr>Understanding Microsoft Startup Tasks</vt:lpstr>
      <vt:lpstr>Summary (1 of 3)</vt:lpstr>
      <vt:lpstr>Summary (2 of 3)</vt:lpstr>
      <vt:lpstr>Summary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Windows and CLI Systems</dc:title>
  <cp:lastModifiedBy>DELL</cp:lastModifiedBy>
  <cp:revision>7</cp:revision>
  <dcterms:modified xsi:type="dcterms:W3CDTF">2022-02-19T04:40:31Z</dcterms:modified>
</cp:coreProperties>
</file>